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1" r:id="rId3"/>
    <p:sldMasterId id="2147483687" r:id="rId4"/>
    <p:sldMasterId id="2147483693" r:id="rId5"/>
    <p:sldMasterId id="2147483699" r:id="rId6"/>
  </p:sldMasterIdLst>
  <p:notesMasterIdLst>
    <p:notesMasterId r:id="rId36"/>
  </p:notesMasterIdLst>
  <p:handoutMasterIdLst>
    <p:handoutMasterId r:id="rId37"/>
  </p:handoutMasterIdLst>
  <p:sldIdLst>
    <p:sldId id="274" r:id="rId7"/>
    <p:sldId id="286" r:id="rId8"/>
    <p:sldId id="278" r:id="rId9"/>
    <p:sldId id="260" r:id="rId10"/>
    <p:sldId id="259" r:id="rId11"/>
    <p:sldId id="258" r:id="rId12"/>
    <p:sldId id="290" r:id="rId13"/>
    <p:sldId id="284" r:id="rId14"/>
    <p:sldId id="291" r:id="rId15"/>
    <p:sldId id="292" r:id="rId16"/>
    <p:sldId id="293" r:id="rId17"/>
    <p:sldId id="294" r:id="rId18"/>
    <p:sldId id="262" r:id="rId19"/>
    <p:sldId id="285" r:id="rId20"/>
    <p:sldId id="280" r:id="rId21"/>
    <p:sldId id="269" r:id="rId22"/>
    <p:sldId id="282" r:id="rId23"/>
    <p:sldId id="279" r:id="rId24"/>
    <p:sldId id="273" r:id="rId25"/>
    <p:sldId id="270" r:id="rId26"/>
    <p:sldId id="281" r:id="rId27"/>
    <p:sldId id="261" r:id="rId28"/>
    <p:sldId id="264" r:id="rId29"/>
    <p:sldId id="263" r:id="rId30"/>
    <p:sldId id="268" r:id="rId31"/>
    <p:sldId id="272" r:id="rId32"/>
    <p:sldId id="265" r:id="rId33"/>
    <p:sldId id="271" r:id="rId34"/>
    <p:sldId id="275" r:id="rId3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41" autoAdjust="0"/>
  </p:normalViewPr>
  <p:slideViewPr>
    <p:cSldViewPr>
      <p:cViewPr>
        <p:scale>
          <a:sx n="107" d="100"/>
          <a:sy n="107" d="100"/>
        </p:scale>
        <p:origin x="-1734" y="-528"/>
      </p:cViewPr>
      <p:guideLst>
        <p:guide orient="horz" pos="2160"/>
        <p:guide pos="2880"/>
      </p:guideLst>
    </p:cSldViewPr>
  </p:slideViewPr>
  <p:notesTextViewPr>
    <p:cViewPr>
      <p:scale>
        <a:sx n="1" d="1"/>
        <a:sy n="1" d="1"/>
      </p:scale>
      <p:origin x="0" y="0"/>
    </p:cViewPr>
  </p:notesTextViewPr>
  <p:sorterViewPr>
    <p:cViewPr>
      <p:scale>
        <a:sx n="66" d="100"/>
        <a:sy n="66" d="100"/>
      </p:scale>
      <p:origin x="0" y="4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oleObject" Target="file:///C:\Users\smallje\Desktop\Ped%20stuff\Ped%20Safety%20Enforcement%20Statistics%20-%202_13_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00381770460511"/>
          <c:y val="3.1928770876929462E-2"/>
          <c:w val="0.69991290861369604"/>
          <c:h val="0.87545376539471031"/>
        </c:manualLayout>
      </c:layout>
      <c:lineChart>
        <c:grouping val="standard"/>
        <c:varyColors val="0"/>
        <c:ser>
          <c:idx val="0"/>
          <c:order val="0"/>
          <c:tx>
            <c:strRef>
              <c:f>Sheet1!$B$1</c:f>
              <c:strCache>
                <c:ptCount val="1"/>
                <c:pt idx="0">
                  <c:v>State</c:v>
                </c:pt>
              </c:strCache>
            </c:strRef>
          </c:tx>
          <c:spPr>
            <a:ln w="38100"/>
          </c:spPr>
          <c:marker>
            <c:symbol val="none"/>
          </c:marker>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Sheet1!$B$2:$B$8</c:f>
              <c:numCache>
                <c:formatCode>General</c:formatCode>
                <c:ptCount val="7"/>
                <c:pt idx="0">
                  <c:v>149</c:v>
                </c:pt>
                <c:pt idx="1">
                  <c:v>167</c:v>
                </c:pt>
                <c:pt idx="2">
                  <c:v>157</c:v>
                </c:pt>
                <c:pt idx="3">
                  <c:v>162</c:v>
                </c:pt>
                <c:pt idx="4">
                  <c:v>118</c:v>
                </c:pt>
                <c:pt idx="5">
                  <c:v>132</c:v>
                </c:pt>
                <c:pt idx="6">
                  <c:v>168</c:v>
                </c:pt>
              </c:numCache>
            </c:numRef>
          </c:val>
          <c:smooth val="0"/>
        </c:ser>
        <c:ser>
          <c:idx val="1"/>
          <c:order val="1"/>
          <c:tx>
            <c:strRef>
              <c:f>Sheet1!$C$1</c:f>
              <c:strCache>
                <c:ptCount val="1"/>
                <c:pt idx="0">
                  <c:v>County</c:v>
                </c:pt>
              </c:strCache>
            </c:strRef>
          </c:tx>
          <c:spPr>
            <a:ln w="38100"/>
          </c:spPr>
          <c:marker>
            <c:symbol val="none"/>
          </c:marker>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Sheet1!$C$2:$C$8</c:f>
              <c:numCache>
                <c:formatCode>General</c:formatCode>
                <c:ptCount val="7"/>
                <c:pt idx="0">
                  <c:v>121</c:v>
                </c:pt>
                <c:pt idx="1">
                  <c:v>153</c:v>
                </c:pt>
                <c:pt idx="2">
                  <c:v>152</c:v>
                </c:pt>
                <c:pt idx="3">
                  <c:v>156</c:v>
                </c:pt>
                <c:pt idx="4">
                  <c:v>148</c:v>
                </c:pt>
                <c:pt idx="5">
                  <c:v>139</c:v>
                </c:pt>
                <c:pt idx="6">
                  <c:v>159</c:v>
                </c:pt>
              </c:numCache>
            </c:numRef>
          </c:val>
          <c:smooth val="0"/>
        </c:ser>
        <c:ser>
          <c:idx val="2"/>
          <c:order val="2"/>
          <c:tx>
            <c:strRef>
              <c:f>Sheet1!$D$1</c:f>
              <c:strCache>
                <c:ptCount val="1"/>
                <c:pt idx="0">
                  <c:v>Municipal</c:v>
                </c:pt>
              </c:strCache>
            </c:strRef>
          </c:tx>
          <c:spPr>
            <a:ln w="38100">
              <a:solidFill>
                <a:srgbClr val="7030A0"/>
              </a:solidFill>
            </a:ln>
          </c:spPr>
          <c:marker>
            <c:symbol val="none"/>
          </c:marker>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Sheet1!$D$2:$D$8</c:f>
              <c:numCache>
                <c:formatCode>General</c:formatCode>
                <c:ptCount val="7"/>
                <c:pt idx="0">
                  <c:v>25</c:v>
                </c:pt>
                <c:pt idx="1">
                  <c:v>32</c:v>
                </c:pt>
                <c:pt idx="2">
                  <c:v>41</c:v>
                </c:pt>
                <c:pt idx="3">
                  <c:v>36</c:v>
                </c:pt>
                <c:pt idx="4">
                  <c:v>31</c:v>
                </c:pt>
                <c:pt idx="5">
                  <c:v>27</c:v>
                </c:pt>
                <c:pt idx="6">
                  <c:v>38</c:v>
                </c:pt>
              </c:numCache>
            </c:numRef>
          </c:val>
          <c:smooth val="0"/>
        </c:ser>
        <c:ser>
          <c:idx val="3"/>
          <c:order val="3"/>
          <c:tx>
            <c:strRef>
              <c:f>Sheet1!$E$1</c:f>
              <c:strCache>
                <c:ptCount val="1"/>
                <c:pt idx="0">
                  <c:v>Parking</c:v>
                </c:pt>
              </c:strCache>
            </c:strRef>
          </c:tx>
          <c:spPr>
            <a:ln w="38100">
              <a:solidFill>
                <a:srgbClr val="00B050"/>
              </a:solidFill>
            </a:ln>
          </c:spPr>
          <c:marker>
            <c:symbol val="none"/>
          </c:marker>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Sheet1!$E$2:$E$8</c:f>
              <c:numCache>
                <c:formatCode>General</c:formatCode>
                <c:ptCount val="7"/>
                <c:pt idx="0">
                  <c:v>105</c:v>
                </c:pt>
                <c:pt idx="1">
                  <c:v>86</c:v>
                </c:pt>
                <c:pt idx="2">
                  <c:v>98</c:v>
                </c:pt>
                <c:pt idx="3">
                  <c:v>75</c:v>
                </c:pt>
                <c:pt idx="4">
                  <c:v>98</c:v>
                </c:pt>
                <c:pt idx="5">
                  <c:v>125</c:v>
                </c:pt>
                <c:pt idx="6">
                  <c:v>118</c:v>
                </c:pt>
              </c:numCache>
            </c:numRef>
          </c:val>
          <c:smooth val="0"/>
        </c:ser>
        <c:ser>
          <c:idx val="4"/>
          <c:order val="4"/>
          <c:tx>
            <c:strRef>
              <c:f>Sheet1!$F$1</c:f>
              <c:strCache>
                <c:ptCount val="1"/>
                <c:pt idx="0">
                  <c:v>Other/Unknown</c:v>
                </c:pt>
              </c:strCache>
            </c:strRef>
          </c:tx>
          <c:spPr>
            <a:ln w="38100">
              <a:solidFill>
                <a:schemeClr val="tx2">
                  <a:lumMod val="60000"/>
                  <a:lumOff val="40000"/>
                </a:schemeClr>
              </a:solidFill>
            </a:ln>
          </c:spPr>
          <c:marker>
            <c:symbol val="none"/>
          </c:marker>
          <c:cat>
            <c:numRef>
              <c:f>Sheet1!$A$2:$A$8</c:f>
              <c:numCache>
                <c:formatCode>General</c:formatCode>
                <c:ptCount val="7"/>
                <c:pt idx="0">
                  <c:v>2007</c:v>
                </c:pt>
                <c:pt idx="1">
                  <c:v>2008</c:v>
                </c:pt>
                <c:pt idx="2">
                  <c:v>2009</c:v>
                </c:pt>
                <c:pt idx="3">
                  <c:v>2010</c:v>
                </c:pt>
                <c:pt idx="4">
                  <c:v>2011</c:v>
                </c:pt>
                <c:pt idx="5">
                  <c:v>2012</c:v>
                </c:pt>
                <c:pt idx="6">
                  <c:v>2013</c:v>
                </c:pt>
              </c:numCache>
            </c:numRef>
          </c:cat>
          <c:val>
            <c:numRef>
              <c:f>Sheet1!$F$2:$F$8</c:f>
              <c:numCache>
                <c:formatCode>General</c:formatCode>
                <c:ptCount val="7"/>
                <c:pt idx="0">
                  <c:v>12</c:v>
                </c:pt>
                <c:pt idx="1">
                  <c:v>6</c:v>
                </c:pt>
                <c:pt idx="2">
                  <c:v>5</c:v>
                </c:pt>
                <c:pt idx="3">
                  <c:v>7</c:v>
                </c:pt>
                <c:pt idx="4">
                  <c:v>4</c:v>
                </c:pt>
                <c:pt idx="5">
                  <c:v>0</c:v>
                </c:pt>
                <c:pt idx="6">
                  <c:v>0</c:v>
                </c:pt>
              </c:numCache>
            </c:numRef>
          </c:val>
          <c:smooth val="0"/>
        </c:ser>
        <c:dLbls>
          <c:showLegendKey val="0"/>
          <c:showVal val="0"/>
          <c:showCatName val="0"/>
          <c:showSerName val="0"/>
          <c:showPercent val="0"/>
          <c:showBubbleSize val="0"/>
        </c:dLbls>
        <c:marker val="1"/>
        <c:smooth val="0"/>
        <c:axId val="139147136"/>
        <c:axId val="139148672"/>
      </c:lineChart>
      <c:catAx>
        <c:axId val="139147136"/>
        <c:scaling>
          <c:orientation val="minMax"/>
        </c:scaling>
        <c:delete val="0"/>
        <c:axPos val="b"/>
        <c:numFmt formatCode="General" sourceLinked="1"/>
        <c:majorTickMark val="out"/>
        <c:minorTickMark val="none"/>
        <c:tickLblPos val="nextTo"/>
        <c:crossAx val="139148672"/>
        <c:crosses val="autoZero"/>
        <c:auto val="1"/>
        <c:lblAlgn val="ctr"/>
        <c:lblOffset val="100"/>
        <c:noMultiLvlLbl val="0"/>
      </c:catAx>
      <c:valAx>
        <c:axId val="139148672"/>
        <c:scaling>
          <c:orientation val="minMax"/>
        </c:scaling>
        <c:delete val="0"/>
        <c:axPos val="l"/>
        <c:majorGridlines/>
        <c:title>
          <c:tx>
            <c:rich>
              <a:bodyPr rot="-5400000" vert="horz"/>
              <a:lstStyle/>
              <a:p>
                <a:pPr>
                  <a:defRPr/>
                </a:pPr>
                <a:r>
                  <a:rPr lang="en-US" dirty="0" smtClean="0"/>
                  <a:t>Number of Collisions</a:t>
                </a:r>
                <a:endParaRPr lang="en-US" dirty="0"/>
              </a:p>
            </c:rich>
          </c:tx>
          <c:layout/>
          <c:overlay val="0"/>
        </c:title>
        <c:numFmt formatCode="General" sourceLinked="1"/>
        <c:majorTickMark val="out"/>
        <c:minorTickMark val="none"/>
        <c:tickLblPos val="nextTo"/>
        <c:crossAx val="139147136"/>
        <c:crosses val="autoZero"/>
        <c:crossBetween val="between"/>
      </c:valAx>
    </c:plotArea>
    <c:legend>
      <c:legendPos val="r"/>
      <c:layout>
        <c:manualLayout>
          <c:xMode val="edge"/>
          <c:yMode val="edge"/>
          <c:x val="0.81745573848723452"/>
          <c:y val="0.28055583335859957"/>
          <c:w val="0.17990014316392269"/>
          <c:h val="0.32443596377509004"/>
        </c:manualLayout>
      </c:layout>
      <c:overlay val="0"/>
    </c:legend>
    <c:plotVisOnly val="1"/>
    <c:dispBlanksAs val="gap"/>
    <c:showDLblsOverMax val="0"/>
  </c:chart>
  <c:txPr>
    <a:bodyPr/>
    <a:lstStyle/>
    <a:p>
      <a:pPr>
        <a:defRPr sz="1200"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202295974685449E-2"/>
          <c:y val="5.6381598133566642E-2"/>
          <c:w val="0.91020864937754342"/>
          <c:h val="0.68401890735880244"/>
        </c:manualLayout>
      </c:layout>
      <c:lineChart>
        <c:grouping val="standard"/>
        <c:varyColors val="0"/>
        <c:ser>
          <c:idx val="0"/>
          <c:order val="0"/>
          <c:tx>
            <c:v>2011</c:v>
          </c:tx>
          <c:spPr>
            <a:ln w="38018">
              <a:solidFill>
                <a:schemeClr val="bg2"/>
              </a:solidFill>
              <a:prstDash val="sysDash"/>
            </a:ln>
          </c:spPr>
          <c:marker>
            <c:symbol val="none"/>
          </c:marker>
          <c:cat>
            <c:strRef>
              <c:f>Sheet1!$B$1:$Y$1</c:f>
              <c:strCache>
                <c:ptCount val="24"/>
                <c:pt idx="0">
                  <c:v>12AM-1AM</c:v>
                </c:pt>
                <c:pt idx="1">
                  <c:v>1AM-2AM</c:v>
                </c:pt>
                <c:pt idx="2">
                  <c:v>2AM-3AM</c:v>
                </c:pt>
                <c:pt idx="3">
                  <c:v>3AM-4AM</c:v>
                </c:pt>
                <c:pt idx="4">
                  <c:v>4AM-5AM</c:v>
                </c:pt>
                <c:pt idx="5">
                  <c:v>5AM-6AM</c:v>
                </c:pt>
                <c:pt idx="6">
                  <c:v>6AM-7AM</c:v>
                </c:pt>
                <c:pt idx="7">
                  <c:v>7AM-8AM</c:v>
                </c:pt>
                <c:pt idx="8">
                  <c:v>8AM-9AM</c:v>
                </c:pt>
                <c:pt idx="9">
                  <c:v>9AM-10AM</c:v>
                </c:pt>
                <c:pt idx="10">
                  <c:v>10AM-11AM</c:v>
                </c:pt>
                <c:pt idx="11">
                  <c:v>11AM-12PM</c:v>
                </c:pt>
                <c:pt idx="12">
                  <c:v>12PM-1PM</c:v>
                </c:pt>
                <c:pt idx="13">
                  <c:v>1PM-2PM</c:v>
                </c:pt>
                <c:pt idx="14">
                  <c:v>2PM-3PM</c:v>
                </c:pt>
                <c:pt idx="15">
                  <c:v>3PM-4PM</c:v>
                </c:pt>
                <c:pt idx="16">
                  <c:v>4PM-5PM</c:v>
                </c:pt>
                <c:pt idx="17">
                  <c:v>5PM-6PM</c:v>
                </c:pt>
                <c:pt idx="18">
                  <c:v>6PM-7PM</c:v>
                </c:pt>
                <c:pt idx="19">
                  <c:v>7PM-8PM</c:v>
                </c:pt>
                <c:pt idx="20">
                  <c:v>8PM-9PM</c:v>
                </c:pt>
                <c:pt idx="21">
                  <c:v>9PM-10PM</c:v>
                </c:pt>
                <c:pt idx="22">
                  <c:v>10PM-11PM</c:v>
                </c:pt>
                <c:pt idx="23">
                  <c:v>11PM-12AM</c:v>
                </c:pt>
              </c:strCache>
            </c:strRef>
          </c:cat>
          <c:val>
            <c:numRef>
              <c:f>Sheet1!$B$2:$Y$2</c:f>
              <c:numCache>
                <c:formatCode>General</c:formatCode>
                <c:ptCount val="24"/>
                <c:pt idx="0">
                  <c:v>6</c:v>
                </c:pt>
                <c:pt idx="1">
                  <c:v>3</c:v>
                </c:pt>
                <c:pt idx="2">
                  <c:v>3</c:v>
                </c:pt>
                <c:pt idx="3">
                  <c:v>0</c:v>
                </c:pt>
                <c:pt idx="4">
                  <c:v>3</c:v>
                </c:pt>
                <c:pt idx="5">
                  <c:v>4</c:v>
                </c:pt>
                <c:pt idx="6">
                  <c:v>17</c:v>
                </c:pt>
                <c:pt idx="7">
                  <c:v>20</c:v>
                </c:pt>
                <c:pt idx="8">
                  <c:v>20</c:v>
                </c:pt>
                <c:pt idx="9">
                  <c:v>12</c:v>
                </c:pt>
                <c:pt idx="10">
                  <c:v>14</c:v>
                </c:pt>
                <c:pt idx="11">
                  <c:v>17</c:v>
                </c:pt>
                <c:pt idx="12">
                  <c:v>25</c:v>
                </c:pt>
                <c:pt idx="13">
                  <c:v>29</c:v>
                </c:pt>
                <c:pt idx="14">
                  <c:v>25</c:v>
                </c:pt>
                <c:pt idx="15">
                  <c:v>28</c:v>
                </c:pt>
                <c:pt idx="16">
                  <c:v>19</c:v>
                </c:pt>
                <c:pt idx="17">
                  <c:v>36</c:v>
                </c:pt>
                <c:pt idx="18">
                  <c:v>33</c:v>
                </c:pt>
                <c:pt idx="19">
                  <c:v>22</c:v>
                </c:pt>
                <c:pt idx="20">
                  <c:v>17</c:v>
                </c:pt>
                <c:pt idx="21">
                  <c:v>21</c:v>
                </c:pt>
                <c:pt idx="22">
                  <c:v>16</c:v>
                </c:pt>
                <c:pt idx="23">
                  <c:v>9</c:v>
                </c:pt>
              </c:numCache>
            </c:numRef>
          </c:val>
          <c:smooth val="0"/>
        </c:ser>
        <c:ser>
          <c:idx val="1"/>
          <c:order val="1"/>
          <c:tx>
            <c:v>2012</c:v>
          </c:tx>
          <c:spPr>
            <a:ln w="38018">
              <a:solidFill>
                <a:schemeClr val="tx1">
                  <a:lumMod val="95000"/>
                  <a:lumOff val="5000"/>
                </a:schemeClr>
              </a:solidFill>
              <a:prstDash val="sysDash"/>
            </a:ln>
          </c:spPr>
          <c:marker>
            <c:symbol val="none"/>
          </c:marker>
          <c:cat>
            <c:strRef>
              <c:f>Sheet1!$B$1:$Y$1</c:f>
              <c:strCache>
                <c:ptCount val="24"/>
                <c:pt idx="0">
                  <c:v>12AM-1AM</c:v>
                </c:pt>
                <c:pt idx="1">
                  <c:v>1AM-2AM</c:v>
                </c:pt>
                <c:pt idx="2">
                  <c:v>2AM-3AM</c:v>
                </c:pt>
                <c:pt idx="3">
                  <c:v>3AM-4AM</c:v>
                </c:pt>
                <c:pt idx="4">
                  <c:v>4AM-5AM</c:v>
                </c:pt>
                <c:pt idx="5">
                  <c:v>5AM-6AM</c:v>
                </c:pt>
                <c:pt idx="6">
                  <c:v>6AM-7AM</c:v>
                </c:pt>
                <c:pt idx="7">
                  <c:v>7AM-8AM</c:v>
                </c:pt>
                <c:pt idx="8">
                  <c:v>8AM-9AM</c:v>
                </c:pt>
                <c:pt idx="9">
                  <c:v>9AM-10AM</c:v>
                </c:pt>
                <c:pt idx="10">
                  <c:v>10AM-11AM</c:v>
                </c:pt>
                <c:pt idx="11">
                  <c:v>11AM-12PM</c:v>
                </c:pt>
                <c:pt idx="12">
                  <c:v>12PM-1PM</c:v>
                </c:pt>
                <c:pt idx="13">
                  <c:v>1PM-2PM</c:v>
                </c:pt>
                <c:pt idx="14">
                  <c:v>2PM-3PM</c:v>
                </c:pt>
                <c:pt idx="15">
                  <c:v>3PM-4PM</c:v>
                </c:pt>
                <c:pt idx="16">
                  <c:v>4PM-5PM</c:v>
                </c:pt>
                <c:pt idx="17">
                  <c:v>5PM-6PM</c:v>
                </c:pt>
                <c:pt idx="18">
                  <c:v>6PM-7PM</c:v>
                </c:pt>
                <c:pt idx="19">
                  <c:v>7PM-8PM</c:v>
                </c:pt>
                <c:pt idx="20">
                  <c:v>8PM-9PM</c:v>
                </c:pt>
                <c:pt idx="21">
                  <c:v>9PM-10PM</c:v>
                </c:pt>
                <c:pt idx="22">
                  <c:v>10PM-11PM</c:v>
                </c:pt>
                <c:pt idx="23">
                  <c:v>11PM-12AM</c:v>
                </c:pt>
              </c:strCache>
            </c:strRef>
          </c:cat>
          <c:val>
            <c:numRef>
              <c:f>Sheet1!$B$3:$Y$3</c:f>
              <c:numCache>
                <c:formatCode>General</c:formatCode>
                <c:ptCount val="24"/>
                <c:pt idx="0">
                  <c:v>1</c:v>
                </c:pt>
                <c:pt idx="1">
                  <c:v>2</c:v>
                </c:pt>
                <c:pt idx="2">
                  <c:v>2</c:v>
                </c:pt>
                <c:pt idx="3">
                  <c:v>1</c:v>
                </c:pt>
                <c:pt idx="4">
                  <c:v>0</c:v>
                </c:pt>
                <c:pt idx="5">
                  <c:v>4</c:v>
                </c:pt>
                <c:pt idx="6">
                  <c:v>12</c:v>
                </c:pt>
                <c:pt idx="7">
                  <c:v>27</c:v>
                </c:pt>
                <c:pt idx="8">
                  <c:v>12</c:v>
                </c:pt>
                <c:pt idx="9">
                  <c:v>16</c:v>
                </c:pt>
                <c:pt idx="10">
                  <c:v>12</c:v>
                </c:pt>
                <c:pt idx="11">
                  <c:v>23</c:v>
                </c:pt>
                <c:pt idx="12">
                  <c:v>23</c:v>
                </c:pt>
                <c:pt idx="13">
                  <c:v>21</c:v>
                </c:pt>
                <c:pt idx="14">
                  <c:v>26</c:v>
                </c:pt>
                <c:pt idx="15">
                  <c:v>37</c:v>
                </c:pt>
                <c:pt idx="16">
                  <c:v>31</c:v>
                </c:pt>
                <c:pt idx="17">
                  <c:v>35</c:v>
                </c:pt>
                <c:pt idx="18">
                  <c:v>42</c:v>
                </c:pt>
                <c:pt idx="19">
                  <c:v>36</c:v>
                </c:pt>
                <c:pt idx="20">
                  <c:v>24</c:v>
                </c:pt>
                <c:pt idx="21">
                  <c:v>15</c:v>
                </c:pt>
                <c:pt idx="22">
                  <c:v>10</c:v>
                </c:pt>
                <c:pt idx="23">
                  <c:v>11</c:v>
                </c:pt>
              </c:numCache>
            </c:numRef>
          </c:val>
          <c:smooth val="0"/>
        </c:ser>
        <c:ser>
          <c:idx val="2"/>
          <c:order val="2"/>
          <c:tx>
            <c:v>2013</c:v>
          </c:tx>
          <c:spPr>
            <a:ln>
              <a:solidFill>
                <a:srgbClr val="FF0000"/>
              </a:solidFill>
            </a:ln>
          </c:spPr>
          <c:marker>
            <c:symbol val="none"/>
          </c:marker>
          <c:cat>
            <c:strRef>
              <c:f>Sheet1!$B$1:$Y$1</c:f>
              <c:strCache>
                <c:ptCount val="24"/>
                <c:pt idx="0">
                  <c:v>12AM-1AM</c:v>
                </c:pt>
                <c:pt idx="1">
                  <c:v>1AM-2AM</c:v>
                </c:pt>
                <c:pt idx="2">
                  <c:v>2AM-3AM</c:v>
                </c:pt>
                <c:pt idx="3">
                  <c:v>3AM-4AM</c:v>
                </c:pt>
                <c:pt idx="4">
                  <c:v>4AM-5AM</c:v>
                </c:pt>
                <c:pt idx="5">
                  <c:v>5AM-6AM</c:v>
                </c:pt>
                <c:pt idx="6">
                  <c:v>6AM-7AM</c:v>
                </c:pt>
                <c:pt idx="7">
                  <c:v>7AM-8AM</c:v>
                </c:pt>
                <c:pt idx="8">
                  <c:v>8AM-9AM</c:v>
                </c:pt>
                <c:pt idx="9">
                  <c:v>9AM-10AM</c:v>
                </c:pt>
                <c:pt idx="10">
                  <c:v>10AM-11AM</c:v>
                </c:pt>
                <c:pt idx="11">
                  <c:v>11AM-12PM</c:v>
                </c:pt>
                <c:pt idx="12">
                  <c:v>12PM-1PM</c:v>
                </c:pt>
                <c:pt idx="13">
                  <c:v>1PM-2PM</c:v>
                </c:pt>
                <c:pt idx="14">
                  <c:v>2PM-3PM</c:v>
                </c:pt>
                <c:pt idx="15">
                  <c:v>3PM-4PM</c:v>
                </c:pt>
                <c:pt idx="16">
                  <c:v>4PM-5PM</c:v>
                </c:pt>
                <c:pt idx="17">
                  <c:v>5PM-6PM</c:v>
                </c:pt>
                <c:pt idx="18">
                  <c:v>6PM-7PM</c:v>
                </c:pt>
                <c:pt idx="19">
                  <c:v>7PM-8PM</c:v>
                </c:pt>
                <c:pt idx="20">
                  <c:v>8PM-9PM</c:v>
                </c:pt>
                <c:pt idx="21">
                  <c:v>9PM-10PM</c:v>
                </c:pt>
                <c:pt idx="22">
                  <c:v>10PM-11PM</c:v>
                </c:pt>
                <c:pt idx="23">
                  <c:v>11PM-12AM</c:v>
                </c:pt>
              </c:strCache>
            </c:strRef>
          </c:cat>
          <c:val>
            <c:numRef>
              <c:f>Sheet1!$B$4:$Y$4</c:f>
              <c:numCache>
                <c:formatCode>General</c:formatCode>
                <c:ptCount val="24"/>
                <c:pt idx="0">
                  <c:v>4</c:v>
                </c:pt>
                <c:pt idx="1">
                  <c:v>3</c:v>
                </c:pt>
                <c:pt idx="2">
                  <c:v>4</c:v>
                </c:pt>
                <c:pt idx="3">
                  <c:v>2</c:v>
                </c:pt>
                <c:pt idx="4">
                  <c:v>3</c:v>
                </c:pt>
                <c:pt idx="5">
                  <c:v>6</c:v>
                </c:pt>
                <c:pt idx="6">
                  <c:v>19</c:v>
                </c:pt>
                <c:pt idx="7">
                  <c:v>17</c:v>
                </c:pt>
                <c:pt idx="8">
                  <c:v>22</c:v>
                </c:pt>
                <c:pt idx="9">
                  <c:v>22</c:v>
                </c:pt>
                <c:pt idx="10">
                  <c:v>26</c:v>
                </c:pt>
                <c:pt idx="11">
                  <c:v>21</c:v>
                </c:pt>
                <c:pt idx="12">
                  <c:v>24</c:v>
                </c:pt>
                <c:pt idx="13">
                  <c:v>30</c:v>
                </c:pt>
                <c:pt idx="14">
                  <c:v>33</c:v>
                </c:pt>
                <c:pt idx="15">
                  <c:v>28</c:v>
                </c:pt>
                <c:pt idx="16">
                  <c:v>27</c:v>
                </c:pt>
                <c:pt idx="17">
                  <c:v>40</c:v>
                </c:pt>
                <c:pt idx="18">
                  <c:v>55</c:v>
                </c:pt>
                <c:pt idx="19">
                  <c:v>36</c:v>
                </c:pt>
                <c:pt idx="20">
                  <c:v>25</c:v>
                </c:pt>
                <c:pt idx="21">
                  <c:v>15</c:v>
                </c:pt>
                <c:pt idx="22">
                  <c:v>14</c:v>
                </c:pt>
                <c:pt idx="23">
                  <c:v>7</c:v>
                </c:pt>
              </c:numCache>
            </c:numRef>
          </c:val>
          <c:smooth val="0"/>
        </c:ser>
        <c:dLbls>
          <c:showLegendKey val="0"/>
          <c:showVal val="0"/>
          <c:showCatName val="0"/>
          <c:showSerName val="0"/>
          <c:showPercent val="0"/>
          <c:showBubbleSize val="0"/>
        </c:dLbls>
        <c:marker val="1"/>
        <c:smooth val="0"/>
        <c:axId val="139151616"/>
        <c:axId val="139157504"/>
      </c:lineChart>
      <c:catAx>
        <c:axId val="139151616"/>
        <c:scaling>
          <c:orientation val="minMax"/>
        </c:scaling>
        <c:delete val="0"/>
        <c:axPos val="b"/>
        <c:numFmt formatCode="General" sourceLinked="1"/>
        <c:majorTickMark val="out"/>
        <c:minorTickMark val="none"/>
        <c:tickLblPos val="nextTo"/>
        <c:txPr>
          <a:bodyPr/>
          <a:lstStyle/>
          <a:p>
            <a:pPr>
              <a:defRPr sz="997"/>
            </a:pPr>
            <a:endParaRPr lang="en-US"/>
          </a:p>
        </c:txPr>
        <c:crossAx val="139157504"/>
        <c:crosses val="autoZero"/>
        <c:auto val="1"/>
        <c:lblAlgn val="ctr"/>
        <c:lblOffset val="100"/>
        <c:noMultiLvlLbl val="0"/>
      </c:catAx>
      <c:valAx>
        <c:axId val="139157504"/>
        <c:scaling>
          <c:orientation val="minMax"/>
        </c:scaling>
        <c:delete val="0"/>
        <c:axPos val="l"/>
        <c:majorGridlines>
          <c:spPr>
            <a:ln>
              <a:prstDash val="sysDash"/>
            </a:ln>
          </c:spPr>
        </c:majorGridlines>
        <c:title>
          <c:tx>
            <c:rich>
              <a:bodyPr/>
              <a:lstStyle/>
              <a:p>
                <a:pPr>
                  <a:defRPr sz="1189" b="1" i="0" u="none" strike="noStrike" baseline="0">
                    <a:solidFill>
                      <a:srgbClr val="000000"/>
                    </a:solidFill>
                    <a:latin typeface="Arial"/>
                    <a:ea typeface="Arial"/>
                    <a:cs typeface="Arial"/>
                  </a:defRPr>
                </a:pPr>
                <a:r>
                  <a:rPr lang="en-US"/>
                  <a:t>Pedestrian Collisions</a:t>
                </a:r>
              </a:p>
            </c:rich>
          </c:tx>
          <c:layout>
            <c:manualLayout>
              <c:xMode val="edge"/>
              <c:yMode val="edge"/>
              <c:x val="2.6632610246939675E-3"/>
              <c:y val="0.27174337618883082"/>
            </c:manualLayout>
          </c:layout>
          <c:overlay val="0"/>
        </c:title>
        <c:numFmt formatCode="General" sourceLinked="1"/>
        <c:majorTickMark val="out"/>
        <c:minorTickMark val="none"/>
        <c:tickLblPos val="nextTo"/>
        <c:crossAx val="139151616"/>
        <c:crosses val="autoZero"/>
        <c:crossBetween val="between"/>
        <c:majorUnit val="10"/>
      </c:valAx>
      <c:spPr>
        <a:noFill/>
        <a:ln w="25386">
          <a:noFill/>
        </a:ln>
      </c:spPr>
    </c:plotArea>
    <c:legend>
      <c:legendPos val="b"/>
      <c:layout/>
      <c:overlay val="0"/>
    </c:legend>
    <c:plotVisOnly val="1"/>
    <c:dispBlanksAs val="gap"/>
    <c:showDLblsOverMax val="0"/>
  </c:chart>
  <c:txPr>
    <a:bodyPr/>
    <a:lstStyle/>
    <a:p>
      <a:pPr>
        <a:defRPr sz="1197"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52207325435675"/>
          <c:y val="3.7249789531025611E-2"/>
          <c:w val="0.72959317585301842"/>
          <c:h val="0.83971603283632101"/>
        </c:manualLayout>
      </c:layout>
      <c:barChart>
        <c:barDir val="col"/>
        <c:grouping val="percentStacked"/>
        <c:varyColors val="0"/>
        <c:ser>
          <c:idx val="0"/>
          <c:order val="0"/>
          <c:tx>
            <c:strRef>
              <c:f>Sheet1!$A$2</c:f>
              <c:strCache>
                <c:ptCount val="1"/>
                <c:pt idx="0">
                  <c:v>Driver</c:v>
                </c:pt>
              </c:strCache>
            </c:strRef>
          </c:tx>
          <c:spPr>
            <a:solidFill>
              <a:schemeClr val="tx2"/>
            </a:solidFill>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Sheet1!$B$1:$G$1</c:f>
              <c:strCache>
                <c:ptCount val="6"/>
                <c:pt idx="0">
                  <c:v>2008</c:v>
                </c:pt>
                <c:pt idx="1">
                  <c:v>2009</c:v>
                </c:pt>
                <c:pt idx="2">
                  <c:v>2010</c:v>
                </c:pt>
                <c:pt idx="3">
                  <c:v>2011</c:v>
                </c:pt>
                <c:pt idx="4">
                  <c:v>2012</c:v>
                </c:pt>
                <c:pt idx="5">
                  <c:v>2013</c:v>
                </c:pt>
              </c:strCache>
            </c:strRef>
          </c:cat>
          <c:val>
            <c:numRef>
              <c:f>Sheet1!$B$2:$G$2</c:f>
              <c:numCache>
                <c:formatCode>0%</c:formatCode>
                <c:ptCount val="6"/>
                <c:pt idx="0">
                  <c:v>0.40990990990990989</c:v>
                </c:pt>
                <c:pt idx="1">
                  <c:v>0.45695364238410596</c:v>
                </c:pt>
                <c:pt idx="2">
                  <c:v>0.49082568807339449</c:v>
                </c:pt>
                <c:pt idx="3">
                  <c:v>0.56390977443609025</c:v>
                </c:pt>
                <c:pt idx="4">
                  <c:v>0.59101654846335694</c:v>
                </c:pt>
                <c:pt idx="5">
                  <c:v>0.62319999999999998</c:v>
                </c:pt>
              </c:numCache>
            </c:numRef>
          </c:val>
        </c:ser>
        <c:ser>
          <c:idx val="1"/>
          <c:order val="1"/>
          <c:tx>
            <c:strRef>
              <c:f>Sheet1!$A$3</c:f>
              <c:strCache>
                <c:ptCount val="1"/>
                <c:pt idx="0">
                  <c:v>Pedestrian</c:v>
                </c:pt>
              </c:strCache>
            </c:strRef>
          </c:tx>
          <c:spPr>
            <a:solidFill>
              <a:schemeClr val="bg2">
                <a:lumMod val="40000"/>
                <a:lumOff val="60000"/>
              </a:schemeClr>
            </a:solidFill>
          </c:spPr>
          <c:invertIfNegative val="0"/>
          <c:dLbls>
            <c:showLegendKey val="0"/>
            <c:showVal val="1"/>
            <c:showCatName val="0"/>
            <c:showSerName val="0"/>
            <c:showPercent val="0"/>
            <c:showBubbleSize val="0"/>
            <c:showLeaderLines val="0"/>
          </c:dLbls>
          <c:cat>
            <c:strRef>
              <c:f>Sheet1!$B$1:$G$1</c:f>
              <c:strCache>
                <c:ptCount val="6"/>
                <c:pt idx="0">
                  <c:v>2008</c:v>
                </c:pt>
                <c:pt idx="1">
                  <c:v>2009</c:v>
                </c:pt>
                <c:pt idx="2">
                  <c:v>2010</c:v>
                </c:pt>
                <c:pt idx="3">
                  <c:v>2011</c:v>
                </c:pt>
                <c:pt idx="4">
                  <c:v>2012</c:v>
                </c:pt>
                <c:pt idx="5">
                  <c:v>2013</c:v>
                </c:pt>
              </c:strCache>
            </c:strRef>
          </c:cat>
          <c:val>
            <c:numRef>
              <c:f>Sheet1!$B$3:$G$3</c:f>
              <c:numCache>
                <c:formatCode>0%</c:formatCode>
                <c:ptCount val="6"/>
                <c:pt idx="0">
                  <c:v>0.43693693693693691</c:v>
                </c:pt>
                <c:pt idx="1">
                  <c:v>0.41942604856512139</c:v>
                </c:pt>
                <c:pt idx="2">
                  <c:v>0.42660550458715596</c:v>
                </c:pt>
                <c:pt idx="3">
                  <c:v>0.39598997493734334</c:v>
                </c:pt>
                <c:pt idx="4">
                  <c:v>0.34988179669030733</c:v>
                </c:pt>
                <c:pt idx="5">
                  <c:v>0.32090000000000002</c:v>
                </c:pt>
              </c:numCache>
            </c:numRef>
          </c:val>
        </c:ser>
        <c:ser>
          <c:idx val="2"/>
          <c:order val="2"/>
          <c:tx>
            <c:strRef>
              <c:f>Sheet1!$A$4</c:f>
              <c:strCache>
                <c:ptCount val="1"/>
                <c:pt idx="0">
                  <c:v>Both</c:v>
                </c:pt>
              </c:strCache>
            </c:strRef>
          </c:tx>
          <c:spPr>
            <a:solidFill>
              <a:schemeClr val="accent2">
                <a:lumMod val="60000"/>
                <a:lumOff val="40000"/>
              </a:schemeClr>
            </a:solidFill>
          </c:spPr>
          <c:invertIfNegative val="0"/>
          <c:dLbls>
            <c:dLbl>
              <c:idx val="2"/>
              <c:layout>
                <c:manualLayout>
                  <c:x val="1.5015015015015019E-3"/>
                  <c:y val="9.4339622641509448E-3"/>
                </c:manualLayout>
              </c:layout>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Sheet1!$B$1:$G$1</c:f>
              <c:strCache>
                <c:ptCount val="6"/>
                <c:pt idx="0">
                  <c:v>2008</c:v>
                </c:pt>
                <c:pt idx="1">
                  <c:v>2009</c:v>
                </c:pt>
                <c:pt idx="2">
                  <c:v>2010</c:v>
                </c:pt>
                <c:pt idx="3">
                  <c:v>2011</c:v>
                </c:pt>
                <c:pt idx="4">
                  <c:v>2012</c:v>
                </c:pt>
                <c:pt idx="5">
                  <c:v>2013</c:v>
                </c:pt>
              </c:strCache>
            </c:strRef>
          </c:cat>
          <c:val>
            <c:numRef>
              <c:f>Sheet1!$B$4:$G$4</c:f>
              <c:numCache>
                <c:formatCode>0%</c:formatCode>
                <c:ptCount val="6"/>
                <c:pt idx="0">
                  <c:v>1.8018018018018018E-2</c:v>
                </c:pt>
                <c:pt idx="1">
                  <c:v>1.1037527593818985E-2</c:v>
                </c:pt>
                <c:pt idx="2">
                  <c:v>3.4403669724770644E-2</c:v>
                </c:pt>
                <c:pt idx="3">
                  <c:v>3.5087719298245612E-2</c:v>
                </c:pt>
                <c:pt idx="4">
                  <c:v>5.2009456264775412E-2</c:v>
                </c:pt>
                <c:pt idx="5">
                  <c:v>5.5899999999999998E-2</c:v>
                </c:pt>
              </c:numCache>
            </c:numRef>
          </c:val>
        </c:ser>
        <c:ser>
          <c:idx val="3"/>
          <c:order val="3"/>
          <c:tx>
            <c:strRef>
              <c:f>Sheet1!$A$5</c:f>
              <c:strCache>
                <c:ptCount val="1"/>
                <c:pt idx="0">
                  <c:v>Not Determined</c:v>
                </c:pt>
              </c:strCache>
            </c:strRef>
          </c:tx>
          <c:spPr>
            <a:solidFill>
              <a:schemeClr val="tx2">
                <a:lumMod val="20000"/>
                <a:lumOff val="80000"/>
              </a:schemeClr>
            </a:solidFill>
          </c:spPr>
          <c:invertIfNegative val="0"/>
          <c:dLbls>
            <c:dLbl>
              <c:idx val="3"/>
              <c:delete val="1"/>
            </c:dLbl>
            <c:dLbl>
              <c:idx val="4"/>
              <c:delete val="1"/>
            </c:dLbl>
            <c:dLbl>
              <c:idx val="5"/>
              <c:delete val="1"/>
            </c:dLbl>
            <c:showLegendKey val="0"/>
            <c:showVal val="1"/>
            <c:showCatName val="0"/>
            <c:showSerName val="0"/>
            <c:showPercent val="0"/>
            <c:showBubbleSize val="0"/>
            <c:showLeaderLines val="0"/>
          </c:dLbls>
          <c:cat>
            <c:strRef>
              <c:f>Sheet1!$B$1:$G$1</c:f>
              <c:strCache>
                <c:ptCount val="6"/>
                <c:pt idx="0">
                  <c:v>2008</c:v>
                </c:pt>
                <c:pt idx="1">
                  <c:v>2009</c:v>
                </c:pt>
                <c:pt idx="2">
                  <c:v>2010</c:v>
                </c:pt>
                <c:pt idx="3">
                  <c:v>2011</c:v>
                </c:pt>
                <c:pt idx="4">
                  <c:v>2012</c:v>
                </c:pt>
                <c:pt idx="5">
                  <c:v>2013</c:v>
                </c:pt>
              </c:strCache>
            </c:strRef>
          </c:cat>
          <c:val>
            <c:numRef>
              <c:f>Sheet1!$B$5:$G$5</c:f>
              <c:numCache>
                <c:formatCode>0%</c:formatCode>
                <c:ptCount val="6"/>
                <c:pt idx="0">
                  <c:v>0.13</c:v>
                </c:pt>
                <c:pt idx="1">
                  <c:v>0.11258278145695365</c:v>
                </c:pt>
                <c:pt idx="2">
                  <c:v>4.8165137614678902E-2</c:v>
                </c:pt>
                <c:pt idx="3">
                  <c:v>5.0125313283208017E-3</c:v>
                </c:pt>
                <c:pt idx="4">
                  <c:v>7.0921985815602835E-3</c:v>
                </c:pt>
                <c:pt idx="5">
                  <c:v>0</c:v>
                </c:pt>
              </c:numCache>
            </c:numRef>
          </c:val>
        </c:ser>
        <c:dLbls>
          <c:showLegendKey val="0"/>
          <c:showVal val="0"/>
          <c:showCatName val="0"/>
          <c:showSerName val="0"/>
          <c:showPercent val="0"/>
          <c:showBubbleSize val="0"/>
        </c:dLbls>
        <c:gapWidth val="75"/>
        <c:overlap val="100"/>
        <c:axId val="148638720"/>
        <c:axId val="148644608"/>
      </c:barChart>
      <c:catAx>
        <c:axId val="148638720"/>
        <c:scaling>
          <c:orientation val="minMax"/>
        </c:scaling>
        <c:delete val="0"/>
        <c:axPos val="b"/>
        <c:numFmt formatCode="General" sourceLinked="1"/>
        <c:majorTickMark val="out"/>
        <c:minorTickMark val="none"/>
        <c:tickLblPos val="nextTo"/>
        <c:crossAx val="148644608"/>
        <c:crosses val="autoZero"/>
        <c:auto val="1"/>
        <c:lblAlgn val="ctr"/>
        <c:lblOffset val="100"/>
        <c:noMultiLvlLbl val="0"/>
      </c:catAx>
      <c:valAx>
        <c:axId val="148644608"/>
        <c:scaling>
          <c:orientation val="minMax"/>
        </c:scaling>
        <c:delete val="0"/>
        <c:axPos val="l"/>
        <c:majorGridlines>
          <c:spPr>
            <a:ln>
              <a:prstDash val="sysDash"/>
            </a:ln>
          </c:spPr>
        </c:majorGridlines>
        <c:title>
          <c:tx>
            <c:rich>
              <a:bodyPr rot="-5400000" vert="horz"/>
              <a:lstStyle/>
              <a:p>
                <a:pPr>
                  <a:defRPr/>
                </a:pPr>
                <a:r>
                  <a:rPr lang="en-US"/>
                  <a:t>% of Total</a:t>
                </a:r>
              </a:p>
            </c:rich>
          </c:tx>
          <c:layout/>
          <c:overlay val="0"/>
        </c:title>
        <c:numFmt formatCode="0%" sourceLinked="1"/>
        <c:majorTickMark val="out"/>
        <c:minorTickMark val="none"/>
        <c:tickLblPos val="nextTo"/>
        <c:crossAx val="148638720"/>
        <c:crosses val="autoZero"/>
        <c:crossBetween val="between"/>
      </c:valAx>
      <c:spPr>
        <a:noFill/>
        <a:ln w="25401">
          <a:noFill/>
        </a:ln>
      </c:spPr>
    </c:plotArea>
    <c:legend>
      <c:legendPos val="r"/>
      <c:layout>
        <c:manualLayout>
          <c:xMode val="edge"/>
          <c:yMode val="edge"/>
          <c:x val="0.8297592328517992"/>
          <c:y val="2.0987451195466234E-2"/>
          <c:w val="0.14799429598859196"/>
          <c:h val="0.86582624933077412"/>
        </c:manualLayout>
      </c:layout>
      <c:overlay val="0"/>
    </c:legend>
    <c:plotVisOnly val="1"/>
    <c:dispBlanksAs val="gap"/>
    <c:showDLblsOverMax val="0"/>
  </c:chart>
  <c:txPr>
    <a:bodyPr/>
    <a:lstStyle/>
    <a:p>
      <a:pPr>
        <a:defRPr sz="1200" b="1"/>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Age of Driver at Fault</a:t>
            </a:r>
          </a:p>
        </c:rich>
      </c:tx>
      <c:layout>
        <c:manualLayout>
          <c:xMode val="edge"/>
          <c:yMode val="edge"/>
          <c:x val="0.35180572823133954"/>
          <c:y val="3.3999286383181865E-2"/>
        </c:manualLayout>
      </c:layout>
      <c:overlay val="0"/>
    </c:title>
    <c:autoTitleDeleted val="0"/>
    <c:plotArea>
      <c:layout>
        <c:manualLayout>
          <c:layoutTarget val="inner"/>
          <c:xMode val="edge"/>
          <c:yMode val="edge"/>
          <c:x val="0.1501892526592071"/>
          <c:y val="0.10125901119860385"/>
          <c:w val="0.82590297923285894"/>
          <c:h val="0.63765949760125629"/>
        </c:manualLayout>
      </c:layout>
      <c:barChart>
        <c:barDir val="col"/>
        <c:grouping val="clustered"/>
        <c:varyColors val="0"/>
        <c:ser>
          <c:idx val="0"/>
          <c:order val="0"/>
          <c:tx>
            <c:strRef>
              <c:f>Sheet1!$C$1</c:f>
              <c:strCache>
                <c:ptCount val="1"/>
                <c:pt idx="0">
                  <c:v>2012</c:v>
                </c:pt>
              </c:strCache>
            </c:strRef>
          </c:tx>
          <c:invertIfNegative val="0"/>
          <c:cat>
            <c:strRef>
              <c:f>Sheet1!$A$2:$A$10</c:f>
              <c:strCache>
                <c:ptCount val="9"/>
                <c:pt idx="0">
                  <c:v>0-9 yrs</c:v>
                </c:pt>
                <c:pt idx="1">
                  <c:v>10-19 yrs</c:v>
                </c:pt>
                <c:pt idx="2">
                  <c:v>20-29 yrs</c:v>
                </c:pt>
                <c:pt idx="3">
                  <c:v>30-39 yrs</c:v>
                </c:pt>
                <c:pt idx="4">
                  <c:v>40-49 yrs</c:v>
                </c:pt>
                <c:pt idx="5">
                  <c:v>50-59 yrs</c:v>
                </c:pt>
                <c:pt idx="6">
                  <c:v>60-69 yrs</c:v>
                </c:pt>
                <c:pt idx="7">
                  <c:v>70-79 yrs</c:v>
                </c:pt>
                <c:pt idx="8">
                  <c:v>80+</c:v>
                </c:pt>
              </c:strCache>
            </c:strRef>
          </c:cat>
          <c:val>
            <c:numRef>
              <c:f>Sheet1!$C$2:$C$10</c:f>
              <c:numCache>
                <c:formatCode>0%</c:formatCode>
                <c:ptCount val="9"/>
                <c:pt idx="0">
                  <c:v>0</c:v>
                </c:pt>
                <c:pt idx="1">
                  <c:v>4.8034934497816595E-2</c:v>
                </c:pt>
                <c:pt idx="2">
                  <c:v>0.17467248908296942</c:v>
                </c:pt>
                <c:pt idx="3">
                  <c:v>0.14847161572052403</c:v>
                </c:pt>
                <c:pt idx="4">
                  <c:v>0.18340611353711792</c:v>
                </c:pt>
                <c:pt idx="5">
                  <c:v>0.17467248908296942</c:v>
                </c:pt>
                <c:pt idx="6">
                  <c:v>0.12663755458515283</c:v>
                </c:pt>
                <c:pt idx="7">
                  <c:v>6.5502183406113537E-2</c:v>
                </c:pt>
                <c:pt idx="8">
                  <c:v>7.8602620087336247E-2</c:v>
                </c:pt>
              </c:numCache>
            </c:numRef>
          </c:val>
        </c:ser>
        <c:ser>
          <c:idx val="1"/>
          <c:order val="1"/>
          <c:tx>
            <c:strRef>
              <c:f>Sheet1!$D$1</c:f>
              <c:strCache>
                <c:ptCount val="1"/>
                <c:pt idx="0">
                  <c:v>2013</c:v>
                </c:pt>
              </c:strCache>
            </c:strRef>
          </c:tx>
          <c:invertIfNegative val="0"/>
          <c:cat>
            <c:strRef>
              <c:f>Sheet1!$A$2:$A$10</c:f>
              <c:strCache>
                <c:ptCount val="9"/>
                <c:pt idx="0">
                  <c:v>0-9 yrs</c:v>
                </c:pt>
                <c:pt idx="1">
                  <c:v>10-19 yrs</c:v>
                </c:pt>
                <c:pt idx="2">
                  <c:v>20-29 yrs</c:v>
                </c:pt>
                <c:pt idx="3">
                  <c:v>30-39 yrs</c:v>
                </c:pt>
                <c:pt idx="4">
                  <c:v>40-49 yrs</c:v>
                </c:pt>
                <c:pt idx="5">
                  <c:v>50-59 yrs</c:v>
                </c:pt>
                <c:pt idx="6">
                  <c:v>60-69 yrs</c:v>
                </c:pt>
                <c:pt idx="7">
                  <c:v>70-79 yrs</c:v>
                </c:pt>
                <c:pt idx="8">
                  <c:v>80+</c:v>
                </c:pt>
              </c:strCache>
            </c:strRef>
          </c:cat>
          <c:val>
            <c:numRef>
              <c:f>Sheet1!$D$2:$D$10</c:f>
              <c:numCache>
                <c:formatCode>0%</c:formatCode>
                <c:ptCount val="9"/>
                <c:pt idx="0" formatCode="General">
                  <c:v>0</c:v>
                </c:pt>
                <c:pt idx="1">
                  <c:v>3.5971223021582732E-2</c:v>
                </c:pt>
                <c:pt idx="2">
                  <c:v>0.17985611510791366</c:v>
                </c:pt>
                <c:pt idx="3">
                  <c:v>0.1906474820143885</c:v>
                </c:pt>
                <c:pt idx="4">
                  <c:v>0.14388489208633093</c:v>
                </c:pt>
                <c:pt idx="5">
                  <c:v>0.19784172661870503</c:v>
                </c:pt>
                <c:pt idx="6">
                  <c:v>0.13309352517985612</c:v>
                </c:pt>
                <c:pt idx="7">
                  <c:v>7.1942446043165464E-2</c:v>
                </c:pt>
                <c:pt idx="8">
                  <c:v>4.6762589928057555E-2</c:v>
                </c:pt>
              </c:numCache>
            </c:numRef>
          </c:val>
        </c:ser>
        <c:dLbls>
          <c:showLegendKey val="0"/>
          <c:showVal val="0"/>
          <c:showCatName val="0"/>
          <c:showSerName val="0"/>
          <c:showPercent val="0"/>
          <c:showBubbleSize val="0"/>
        </c:dLbls>
        <c:gapWidth val="50"/>
        <c:axId val="148830464"/>
        <c:axId val="148914560"/>
      </c:barChart>
      <c:lineChart>
        <c:grouping val="standard"/>
        <c:varyColors val="0"/>
        <c:ser>
          <c:idx val="2"/>
          <c:order val="2"/>
          <c:tx>
            <c:strRef>
              <c:f>Sheet1!$E$1</c:f>
              <c:strCache>
                <c:ptCount val="1"/>
                <c:pt idx="0">
                  <c:v>% of 2012 MoCo Registered Drivers</c:v>
                </c:pt>
              </c:strCache>
            </c:strRef>
          </c:tx>
          <c:spPr>
            <a:ln w="34925">
              <a:solidFill>
                <a:srgbClr val="FF0000"/>
              </a:solidFill>
            </a:ln>
          </c:spPr>
          <c:marker>
            <c:symbol val="square"/>
            <c:size val="5"/>
            <c:spPr>
              <a:solidFill>
                <a:srgbClr val="FF0000"/>
              </a:solidFill>
              <a:ln>
                <a:solidFill>
                  <a:srgbClr val="FF0000"/>
                </a:solidFill>
              </a:ln>
            </c:spPr>
          </c:marker>
          <c:cat>
            <c:strRef>
              <c:f>Sheet1!$A$2:$A$10</c:f>
              <c:strCache>
                <c:ptCount val="9"/>
                <c:pt idx="0">
                  <c:v>0-9 yrs</c:v>
                </c:pt>
                <c:pt idx="1">
                  <c:v>10-19 yrs</c:v>
                </c:pt>
                <c:pt idx="2">
                  <c:v>20-29 yrs</c:v>
                </c:pt>
                <c:pt idx="3">
                  <c:v>30-39 yrs</c:v>
                </c:pt>
                <c:pt idx="4">
                  <c:v>40-49 yrs</c:v>
                </c:pt>
                <c:pt idx="5">
                  <c:v>50-59 yrs</c:v>
                </c:pt>
                <c:pt idx="6">
                  <c:v>60-69 yrs</c:v>
                </c:pt>
                <c:pt idx="7">
                  <c:v>70-79 yrs</c:v>
                </c:pt>
                <c:pt idx="8">
                  <c:v>80+</c:v>
                </c:pt>
              </c:strCache>
            </c:strRef>
          </c:cat>
          <c:val>
            <c:numRef>
              <c:f>Sheet1!$E$2:$E$10</c:f>
              <c:numCache>
                <c:formatCode>0%</c:formatCode>
                <c:ptCount val="9"/>
                <c:pt idx="1">
                  <c:v>2.8773599464302729E-2</c:v>
                </c:pt>
                <c:pt idx="2">
                  <c:v>0.16702294829420944</c:v>
                </c:pt>
                <c:pt idx="3">
                  <c:v>0.19439691786198818</c:v>
                </c:pt>
                <c:pt idx="4">
                  <c:v>0.19932715778512258</c:v>
                </c:pt>
                <c:pt idx="5">
                  <c:v>0.19117495105321144</c:v>
                </c:pt>
                <c:pt idx="6">
                  <c:v>0.12730056615901567</c:v>
                </c:pt>
                <c:pt idx="7">
                  <c:v>5.7818268189485468E-2</c:v>
                </c:pt>
                <c:pt idx="8">
                  <c:v>3.418559119266449E-2</c:v>
                </c:pt>
              </c:numCache>
            </c:numRef>
          </c:val>
          <c:smooth val="0"/>
        </c:ser>
        <c:dLbls>
          <c:showLegendKey val="0"/>
          <c:showVal val="0"/>
          <c:showCatName val="0"/>
          <c:showSerName val="0"/>
          <c:showPercent val="0"/>
          <c:showBubbleSize val="0"/>
        </c:dLbls>
        <c:marker val="1"/>
        <c:smooth val="0"/>
        <c:axId val="148830464"/>
        <c:axId val="148914560"/>
      </c:lineChart>
      <c:catAx>
        <c:axId val="148830464"/>
        <c:scaling>
          <c:orientation val="minMax"/>
        </c:scaling>
        <c:delete val="0"/>
        <c:axPos val="b"/>
        <c:numFmt formatCode="General" sourceLinked="1"/>
        <c:majorTickMark val="out"/>
        <c:minorTickMark val="none"/>
        <c:tickLblPos val="nextTo"/>
        <c:txPr>
          <a:bodyPr rot="-2820000"/>
          <a:lstStyle/>
          <a:p>
            <a:pPr>
              <a:defRPr/>
            </a:pPr>
            <a:endParaRPr lang="en-US"/>
          </a:p>
        </c:txPr>
        <c:crossAx val="148914560"/>
        <c:crosses val="autoZero"/>
        <c:auto val="1"/>
        <c:lblAlgn val="ctr"/>
        <c:lblOffset val="100"/>
        <c:noMultiLvlLbl val="0"/>
      </c:catAx>
      <c:valAx>
        <c:axId val="148914560"/>
        <c:scaling>
          <c:orientation val="minMax"/>
          <c:max val="0.25"/>
        </c:scaling>
        <c:delete val="0"/>
        <c:axPos val="l"/>
        <c:majorGridlines>
          <c:spPr>
            <a:ln>
              <a:prstDash val="sysDash"/>
            </a:ln>
          </c:spPr>
        </c:majorGridlines>
        <c:title>
          <c:tx>
            <c:rich>
              <a:bodyPr rot="-5400000" vert="horz"/>
              <a:lstStyle/>
              <a:p>
                <a:pPr>
                  <a:defRPr/>
                </a:pPr>
                <a:r>
                  <a:rPr lang="en-US" dirty="0" smtClean="0"/>
                  <a:t>%</a:t>
                </a:r>
                <a:r>
                  <a:rPr lang="en-US" baseline="0" dirty="0" smtClean="0"/>
                  <a:t> of Total</a:t>
                </a:r>
                <a:endParaRPr lang="en-US" dirty="0"/>
              </a:p>
            </c:rich>
          </c:tx>
          <c:layout>
            <c:manualLayout>
              <c:xMode val="edge"/>
              <c:yMode val="edge"/>
              <c:x val="5.1137357830271235E-3"/>
              <c:y val="0.33816505805170105"/>
            </c:manualLayout>
          </c:layout>
          <c:overlay val="0"/>
        </c:title>
        <c:numFmt formatCode="0%" sourceLinked="1"/>
        <c:majorTickMark val="out"/>
        <c:minorTickMark val="none"/>
        <c:tickLblPos val="nextTo"/>
        <c:crossAx val="148830464"/>
        <c:crosses val="autoZero"/>
        <c:crossBetween val="between"/>
      </c:valAx>
      <c:spPr>
        <a:noFill/>
        <a:ln w="25404">
          <a:noFill/>
        </a:ln>
      </c:spPr>
    </c:plotArea>
    <c:legend>
      <c:legendPos val="b"/>
      <c:layout>
        <c:manualLayout>
          <c:xMode val="edge"/>
          <c:yMode val="edge"/>
          <c:x val="3.5380116959064331E-2"/>
          <c:y val="0.89773509275455643"/>
          <c:w val="0.9"/>
          <c:h val="4.838639090750356E-2"/>
        </c:manualLayout>
      </c:layout>
      <c:overlay val="0"/>
    </c:legend>
    <c:plotVisOnly val="1"/>
    <c:dispBlanksAs val="gap"/>
    <c:showDLblsOverMax val="0"/>
  </c:chart>
  <c:txPr>
    <a:bodyPr/>
    <a:lstStyle/>
    <a:p>
      <a:pPr>
        <a:defRPr sz="1000" b="1"/>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Age of Pedestrian at Fault</a:t>
            </a:r>
          </a:p>
        </c:rich>
      </c:tx>
      <c:layout>
        <c:manualLayout>
          <c:xMode val="edge"/>
          <c:yMode val="edge"/>
          <c:x val="0.32945900081455343"/>
          <c:y val="3.3762685914260709E-2"/>
        </c:manualLayout>
      </c:layout>
      <c:overlay val="0"/>
    </c:title>
    <c:autoTitleDeleted val="0"/>
    <c:plotArea>
      <c:layout>
        <c:manualLayout>
          <c:layoutTarget val="inner"/>
          <c:xMode val="edge"/>
          <c:yMode val="edge"/>
          <c:x val="0.16218925759280092"/>
          <c:y val="0.11740616797900262"/>
          <c:w val="0.79795556805399348"/>
          <c:h val="0.62080883639545092"/>
        </c:manualLayout>
      </c:layout>
      <c:barChart>
        <c:barDir val="col"/>
        <c:grouping val="clustered"/>
        <c:varyColors val="0"/>
        <c:ser>
          <c:idx val="0"/>
          <c:order val="0"/>
          <c:tx>
            <c:v>2012</c:v>
          </c:tx>
          <c:invertIfNegative val="0"/>
          <c:dLbls>
            <c:delete val="1"/>
          </c:dLbls>
          <c:cat>
            <c:strRef>
              <c:f>Sheet1!$A$2:$A$10</c:f>
              <c:strCache>
                <c:ptCount val="9"/>
                <c:pt idx="0">
                  <c:v>0-9 yrs</c:v>
                </c:pt>
                <c:pt idx="1">
                  <c:v>10-19 yrs</c:v>
                </c:pt>
                <c:pt idx="2">
                  <c:v>20-29 yrs</c:v>
                </c:pt>
                <c:pt idx="3">
                  <c:v>30-39 yrs</c:v>
                </c:pt>
                <c:pt idx="4">
                  <c:v>40-49 yrs</c:v>
                </c:pt>
                <c:pt idx="5">
                  <c:v>50-59 yrs</c:v>
                </c:pt>
                <c:pt idx="6">
                  <c:v>60-69 yrs</c:v>
                </c:pt>
                <c:pt idx="7">
                  <c:v>70-79 yrs</c:v>
                </c:pt>
                <c:pt idx="8">
                  <c:v>80+</c:v>
                </c:pt>
              </c:strCache>
            </c:strRef>
          </c:cat>
          <c:val>
            <c:numRef>
              <c:f>Sheet1!$C$2:$C$10</c:f>
              <c:numCache>
                <c:formatCode>0%</c:formatCode>
                <c:ptCount val="9"/>
                <c:pt idx="0">
                  <c:v>9.3023255813953487E-2</c:v>
                </c:pt>
                <c:pt idx="1">
                  <c:v>0.16279069767441862</c:v>
                </c:pt>
                <c:pt idx="2">
                  <c:v>0.22093023255813954</c:v>
                </c:pt>
                <c:pt idx="3">
                  <c:v>0.15116279069767441</c:v>
                </c:pt>
                <c:pt idx="4">
                  <c:v>0.16279069767441862</c:v>
                </c:pt>
                <c:pt idx="5">
                  <c:v>0.11627906976744186</c:v>
                </c:pt>
                <c:pt idx="6">
                  <c:v>6.9767441860465115E-2</c:v>
                </c:pt>
                <c:pt idx="7">
                  <c:v>2.3255813953488372E-2</c:v>
                </c:pt>
                <c:pt idx="8">
                  <c:v>0</c:v>
                </c:pt>
              </c:numCache>
            </c:numRef>
          </c:val>
        </c:ser>
        <c:ser>
          <c:idx val="1"/>
          <c:order val="1"/>
          <c:tx>
            <c:v>2013</c:v>
          </c:tx>
          <c:invertIfNegative val="0"/>
          <c:dLbls>
            <c:delete val="1"/>
          </c:dLbls>
          <c:cat>
            <c:strRef>
              <c:f>Sheet1!$A$2:$A$10</c:f>
              <c:strCache>
                <c:ptCount val="9"/>
                <c:pt idx="0">
                  <c:v>0-9 yrs</c:v>
                </c:pt>
                <c:pt idx="1">
                  <c:v>10-19 yrs</c:v>
                </c:pt>
                <c:pt idx="2">
                  <c:v>20-29 yrs</c:v>
                </c:pt>
                <c:pt idx="3">
                  <c:v>30-39 yrs</c:v>
                </c:pt>
                <c:pt idx="4">
                  <c:v>40-49 yrs</c:v>
                </c:pt>
                <c:pt idx="5">
                  <c:v>50-59 yrs</c:v>
                </c:pt>
                <c:pt idx="6">
                  <c:v>60-69 yrs</c:v>
                </c:pt>
                <c:pt idx="7">
                  <c:v>70-79 yrs</c:v>
                </c:pt>
                <c:pt idx="8">
                  <c:v>80+</c:v>
                </c:pt>
              </c:strCache>
            </c:strRef>
          </c:cat>
          <c:val>
            <c:numRef>
              <c:f>Sheet1!$D$2:$D$10</c:f>
              <c:numCache>
                <c:formatCode>0%</c:formatCode>
                <c:ptCount val="9"/>
                <c:pt idx="0">
                  <c:v>0.09</c:v>
                </c:pt>
                <c:pt idx="1">
                  <c:v>0.21</c:v>
                </c:pt>
                <c:pt idx="2">
                  <c:v>0.19</c:v>
                </c:pt>
                <c:pt idx="3">
                  <c:v>0.11</c:v>
                </c:pt>
                <c:pt idx="4">
                  <c:v>0.14000000000000001</c:v>
                </c:pt>
                <c:pt idx="5">
                  <c:v>0.1</c:v>
                </c:pt>
                <c:pt idx="6">
                  <c:v>7.0000000000000007E-2</c:v>
                </c:pt>
                <c:pt idx="7">
                  <c:v>0.03</c:v>
                </c:pt>
                <c:pt idx="8">
                  <c:v>0.02</c:v>
                </c:pt>
              </c:numCache>
            </c:numRef>
          </c:val>
        </c:ser>
        <c:dLbls>
          <c:showLegendKey val="0"/>
          <c:showVal val="1"/>
          <c:showCatName val="0"/>
          <c:showSerName val="0"/>
          <c:showPercent val="0"/>
          <c:showBubbleSize val="0"/>
        </c:dLbls>
        <c:gapWidth val="50"/>
        <c:axId val="149002880"/>
        <c:axId val="149013248"/>
      </c:barChart>
      <c:lineChart>
        <c:grouping val="standard"/>
        <c:varyColors val="0"/>
        <c:ser>
          <c:idx val="2"/>
          <c:order val="2"/>
          <c:tx>
            <c:strRef>
              <c:f>Sheet1!$E$1</c:f>
              <c:strCache>
                <c:ptCount val="1"/>
                <c:pt idx="0">
                  <c:v>% of MoCo Population</c:v>
                </c:pt>
              </c:strCache>
            </c:strRef>
          </c:tx>
          <c:spPr>
            <a:ln>
              <a:solidFill>
                <a:srgbClr val="FF0000"/>
              </a:solidFill>
            </a:ln>
          </c:spPr>
          <c:marker>
            <c:symbol val="square"/>
            <c:size val="5"/>
            <c:spPr>
              <a:solidFill>
                <a:srgbClr val="FF0000"/>
              </a:solidFill>
              <a:ln>
                <a:solidFill>
                  <a:srgbClr val="FF0000"/>
                </a:solidFill>
              </a:ln>
            </c:spPr>
          </c:marker>
          <c:val>
            <c:numRef>
              <c:f>Sheet1!$E$2:$E$10</c:f>
              <c:numCache>
                <c:formatCode>0%</c:formatCode>
                <c:ptCount val="9"/>
                <c:pt idx="0">
                  <c:v>0.129</c:v>
                </c:pt>
                <c:pt idx="1">
                  <c:v>0.129</c:v>
                </c:pt>
                <c:pt idx="2">
                  <c:v>0.122</c:v>
                </c:pt>
                <c:pt idx="3">
                  <c:v>0.14099999999999999</c:v>
                </c:pt>
                <c:pt idx="4">
                  <c:v>0.14699999999999999</c:v>
                </c:pt>
                <c:pt idx="5">
                  <c:v>0.14499999999999999</c:v>
                </c:pt>
                <c:pt idx="6">
                  <c:v>9.8000000000000004E-2</c:v>
                </c:pt>
                <c:pt idx="7">
                  <c:v>5.0999999999999997E-2</c:v>
                </c:pt>
                <c:pt idx="8">
                  <c:v>3.7999999999999999E-2</c:v>
                </c:pt>
              </c:numCache>
            </c:numRef>
          </c:val>
          <c:smooth val="0"/>
        </c:ser>
        <c:dLbls>
          <c:showLegendKey val="0"/>
          <c:showVal val="0"/>
          <c:showCatName val="0"/>
          <c:showSerName val="0"/>
          <c:showPercent val="0"/>
          <c:showBubbleSize val="0"/>
        </c:dLbls>
        <c:marker val="1"/>
        <c:smooth val="0"/>
        <c:axId val="149002880"/>
        <c:axId val="149013248"/>
      </c:lineChart>
      <c:catAx>
        <c:axId val="149002880"/>
        <c:scaling>
          <c:orientation val="minMax"/>
        </c:scaling>
        <c:delete val="0"/>
        <c:axPos val="b"/>
        <c:numFmt formatCode="General" sourceLinked="1"/>
        <c:majorTickMark val="out"/>
        <c:minorTickMark val="none"/>
        <c:tickLblPos val="nextTo"/>
        <c:txPr>
          <a:bodyPr rot="-3060000"/>
          <a:lstStyle/>
          <a:p>
            <a:pPr>
              <a:defRPr/>
            </a:pPr>
            <a:endParaRPr lang="en-US"/>
          </a:p>
        </c:txPr>
        <c:crossAx val="149013248"/>
        <c:crosses val="autoZero"/>
        <c:auto val="1"/>
        <c:lblAlgn val="ctr"/>
        <c:lblOffset val="100"/>
        <c:noMultiLvlLbl val="0"/>
      </c:catAx>
      <c:valAx>
        <c:axId val="149013248"/>
        <c:scaling>
          <c:orientation val="minMax"/>
        </c:scaling>
        <c:delete val="0"/>
        <c:axPos val="l"/>
        <c:majorGridlines>
          <c:spPr>
            <a:ln>
              <a:solidFill>
                <a:srgbClr val="000000">
                  <a:tint val="75000"/>
                  <a:shade val="95000"/>
                  <a:satMod val="105000"/>
                </a:srgbClr>
              </a:solidFill>
              <a:prstDash val="sysDash"/>
            </a:ln>
          </c:spPr>
        </c:majorGridlines>
        <c:title>
          <c:tx>
            <c:rich>
              <a:bodyPr rot="-5400000" vert="horz"/>
              <a:lstStyle/>
              <a:p>
                <a:pPr>
                  <a:defRPr/>
                </a:pPr>
                <a:r>
                  <a:rPr lang="en-US" dirty="0" smtClean="0"/>
                  <a:t>% of Total</a:t>
                </a:r>
                <a:endParaRPr lang="en-US" dirty="0"/>
              </a:p>
            </c:rich>
          </c:tx>
          <c:layout/>
          <c:overlay val="0"/>
        </c:title>
        <c:numFmt formatCode="0%" sourceLinked="1"/>
        <c:majorTickMark val="out"/>
        <c:minorTickMark val="none"/>
        <c:tickLblPos val="nextTo"/>
        <c:crossAx val="149002880"/>
        <c:crosses val="autoZero"/>
        <c:crossBetween val="between"/>
      </c:valAx>
      <c:spPr>
        <a:noFill/>
        <a:ln w="25420">
          <a:noFill/>
        </a:ln>
      </c:spPr>
    </c:plotArea>
    <c:legend>
      <c:legendPos val="b"/>
      <c:layout>
        <c:manualLayout>
          <c:xMode val="edge"/>
          <c:yMode val="edge"/>
          <c:x val="0.16143747656542939"/>
          <c:y val="0.86997576608214444"/>
          <c:w val="0.6862167229096362"/>
          <c:h val="7.906479837409526E-2"/>
        </c:manualLayout>
      </c:layout>
      <c:overlay val="0"/>
    </c:legend>
    <c:plotVisOnly val="1"/>
    <c:dispBlanksAs val="gap"/>
    <c:showDLblsOverMax val="0"/>
  </c:chart>
  <c:txPr>
    <a:bodyPr/>
    <a:lstStyle/>
    <a:p>
      <a:pPr>
        <a:defRPr sz="1001" b="1"/>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aseline="0"/>
              <a:t>Pedestrian and Driver Citations, 2011-2013</a:t>
            </a:r>
          </a:p>
        </c:rich>
      </c:tx>
      <c:layout/>
      <c:overlay val="0"/>
      <c:spPr>
        <a:noFill/>
        <a:ln>
          <a:noFill/>
        </a:ln>
        <a:effectLst/>
      </c:spPr>
    </c:title>
    <c:autoTitleDeleted val="0"/>
    <c:plotArea>
      <c:layout/>
      <c:barChart>
        <c:barDir val="col"/>
        <c:grouping val="stacked"/>
        <c:varyColors val="0"/>
        <c:ser>
          <c:idx val="0"/>
          <c:order val="0"/>
          <c:tx>
            <c:strRef>
              <c:f>'Data for graphing'!$A$2</c:f>
              <c:strCache>
                <c:ptCount val="1"/>
                <c:pt idx="0">
                  <c:v>Pedestrian Citations</c:v>
                </c:pt>
              </c:strCache>
            </c:strRef>
          </c:tx>
          <c:spPr>
            <a:solidFill>
              <a:schemeClr val="accent1"/>
            </a:solidFill>
            <a:ln>
              <a:noFill/>
            </a:ln>
            <a:effectLst/>
          </c:spPr>
          <c:invertIfNegative val="0"/>
          <c:cat>
            <c:numRef>
              <c:f>'Data for graphing'!$B$1:$D$1</c:f>
              <c:numCache>
                <c:formatCode>General</c:formatCode>
                <c:ptCount val="3"/>
                <c:pt idx="0">
                  <c:v>2011</c:v>
                </c:pt>
                <c:pt idx="1">
                  <c:v>2012</c:v>
                </c:pt>
                <c:pt idx="2">
                  <c:v>2013</c:v>
                </c:pt>
              </c:numCache>
            </c:numRef>
          </c:cat>
          <c:val>
            <c:numRef>
              <c:f>'Data for graphing'!$B$2:$D$2</c:f>
              <c:numCache>
                <c:formatCode>General</c:formatCode>
                <c:ptCount val="3"/>
                <c:pt idx="0">
                  <c:v>402</c:v>
                </c:pt>
                <c:pt idx="1">
                  <c:v>1219</c:v>
                </c:pt>
                <c:pt idx="2">
                  <c:v>630</c:v>
                </c:pt>
              </c:numCache>
            </c:numRef>
          </c:val>
        </c:ser>
        <c:ser>
          <c:idx val="1"/>
          <c:order val="1"/>
          <c:tx>
            <c:strRef>
              <c:f>'Data for graphing'!$A$3</c:f>
              <c:strCache>
                <c:ptCount val="1"/>
                <c:pt idx="0">
                  <c:v>Driver Citations</c:v>
                </c:pt>
              </c:strCache>
            </c:strRef>
          </c:tx>
          <c:spPr>
            <a:solidFill>
              <a:schemeClr val="accent2"/>
            </a:solidFill>
            <a:ln>
              <a:noFill/>
            </a:ln>
            <a:effectLst/>
          </c:spPr>
          <c:invertIfNegative val="0"/>
          <c:cat>
            <c:numRef>
              <c:f>'Data for graphing'!$B$1:$D$1</c:f>
              <c:numCache>
                <c:formatCode>General</c:formatCode>
                <c:ptCount val="3"/>
                <c:pt idx="0">
                  <c:v>2011</c:v>
                </c:pt>
                <c:pt idx="1">
                  <c:v>2012</c:v>
                </c:pt>
                <c:pt idx="2">
                  <c:v>2013</c:v>
                </c:pt>
              </c:numCache>
            </c:numRef>
          </c:cat>
          <c:val>
            <c:numRef>
              <c:f>'Data for graphing'!$B$3:$D$3</c:f>
              <c:numCache>
                <c:formatCode>General</c:formatCode>
                <c:ptCount val="3"/>
                <c:pt idx="0">
                  <c:v>23</c:v>
                </c:pt>
                <c:pt idx="1">
                  <c:v>42</c:v>
                </c:pt>
                <c:pt idx="2">
                  <c:v>651</c:v>
                </c:pt>
              </c:numCache>
            </c:numRef>
          </c:val>
        </c:ser>
        <c:dLbls>
          <c:showLegendKey val="0"/>
          <c:showVal val="0"/>
          <c:showCatName val="0"/>
          <c:showSerName val="0"/>
          <c:showPercent val="0"/>
          <c:showBubbleSize val="0"/>
        </c:dLbls>
        <c:gapWidth val="150"/>
        <c:overlap val="100"/>
        <c:axId val="127625088"/>
        <c:axId val="127626624"/>
      </c:barChart>
      <c:catAx>
        <c:axId val="12762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7626624"/>
        <c:crosses val="autoZero"/>
        <c:auto val="1"/>
        <c:lblAlgn val="ctr"/>
        <c:lblOffset val="100"/>
        <c:noMultiLvlLbl val="0"/>
      </c:catAx>
      <c:valAx>
        <c:axId val="127626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276250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36867"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fld id="{46F8E13F-5C3A-4B67-8D10-2A0BE235B95C}" type="datetimeFigureOut">
              <a:rPr lang="en-US"/>
              <a:pPr/>
              <a:t>8/28/2014</a:t>
            </a:fld>
            <a:endParaRPr lang="en-US"/>
          </a:p>
        </p:txBody>
      </p:sp>
      <p:sp>
        <p:nvSpPr>
          <p:cNvPr id="36868"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36869"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92BA16A8-35AC-4EB4-A1A6-FC2A8BF39AD4}" type="slidenum">
              <a:rPr lang="en-US"/>
              <a:pPr/>
              <a:t>‹#›</a:t>
            </a:fld>
            <a:endParaRPr lang="en-US"/>
          </a:p>
        </p:txBody>
      </p:sp>
    </p:spTree>
    <p:extLst>
      <p:ext uri="{BB962C8B-B14F-4D97-AF65-F5344CB8AC3E}">
        <p14:creationId xmlns:p14="http://schemas.microsoft.com/office/powerpoint/2010/main" val="1050016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Calibri" pitchFamily="34" charset="0"/>
              </a:defRPr>
            </a:lvl1pPr>
          </a:lstStyle>
          <a:p>
            <a:endParaRPr lang="en-US"/>
          </a:p>
        </p:txBody>
      </p:sp>
      <p:sp>
        <p:nvSpPr>
          <p:cNvPr id="3" name="Date Placeholder 2"/>
          <p:cNvSpPr>
            <a:spLocks noGrp="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Calibri" pitchFamily="34" charset="0"/>
              </a:defRPr>
            </a:lvl1pPr>
          </a:lstStyle>
          <a:p>
            <a:fld id="{F6E1F46C-B23C-4BE8-BAC9-E72DCF21B1BE}" type="datetimeFigureOut">
              <a:rPr lang="en-US"/>
              <a:pPr/>
              <a:t>8/28/2014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Calibri" pitchFamily="34" charset="0"/>
              </a:defRPr>
            </a:lvl1pPr>
          </a:lstStyle>
          <a:p>
            <a:endParaRPr lang="en-US"/>
          </a:p>
        </p:txBody>
      </p:sp>
      <p:sp>
        <p:nvSpPr>
          <p:cNvPr id="7" name="Slide Number Placeholder 6"/>
          <p:cNvSpPr>
            <a:spLocks noGrp="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Calibri" pitchFamily="34" charset="0"/>
              </a:defRPr>
            </a:lvl1pPr>
          </a:lstStyle>
          <a:p>
            <a:fld id="{C9FD89A6-7B2B-4D3D-8C6A-7F91C994EE6C}" type="slidenum">
              <a:rPr lang="en-US"/>
              <a:pPr/>
              <a:t>‹#›</a:t>
            </a:fld>
            <a:endParaRPr lang="en-US"/>
          </a:p>
        </p:txBody>
      </p:sp>
    </p:spTree>
    <p:extLst>
      <p:ext uri="{BB962C8B-B14F-4D97-AF65-F5344CB8AC3E}">
        <p14:creationId xmlns:p14="http://schemas.microsoft.com/office/powerpoint/2010/main" val="8641146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p:txBody>
          <a:bodyPr/>
          <a:lstStyle/>
          <a:p>
            <a:pPr eaLnBrk="1" hangingPunct="1">
              <a:spcBef>
                <a:spcPct val="0"/>
              </a:spcBef>
            </a:pPr>
            <a:endParaRPr lang="en-US" smtClean="0"/>
          </a:p>
        </p:txBody>
      </p:sp>
      <p:sp>
        <p:nvSpPr>
          <p:cNvPr id="14339" name="Slide Number Placeholder 3"/>
          <p:cNvSpPr>
            <a:spLocks noGrp="1"/>
          </p:cNvSpPr>
          <p:nvPr>
            <p:ph type="sldNum" sz="quarter" idx="5"/>
          </p:nvPr>
        </p:nvSpPr>
        <p:spPr>
          <a:noFill/>
        </p:spPr>
        <p:txBody>
          <a:bodyPr/>
          <a:lstStyle/>
          <a:p>
            <a:fld id="{FC7BDCC8-244D-42A3-846E-4F2FB782F8C6}" type="slidenum">
              <a:rPr lang="en-US">
                <a:solidFill>
                  <a:srgbClr val="000000"/>
                </a:solidFill>
              </a:rPr>
              <a:pPr/>
              <a:t>4</a:t>
            </a:fld>
            <a:endParaRPr 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p:spPr>
        <p:txBody>
          <a:bodyPr/>
          <a:lstStyle/>
          <a:p>
            <a:fld id="{9A31CFFC-BF29-4DA4-BAB5-03F198BE4EA8}" type="slidenum">
              <a:rPr lang="en-US" smtClean="0">
                <a:solidFill>
                  <a:prstClr val="black"/>
                </a:solidFill>
              </a:rPr>
              <a:pPr/>
              <a:t>7</a:t>
            </a:fld>
            <a:endParaRPr lang="en-US" smtClean="0">
              <a:solidFill>
                <a:prstClr val="black"/>
              </a:solidFill>
            </a:endParaRPr>
          </a:p>
        </p:txBody>
      </p:sp>
      <p:sp>
        <p:nvSpPr>
          <p:cNvPr id="147458" name="Rectangle 2"/>
          <p:cNvSpPr>
            <a:spLocks noGrp="1" noRot="1" noChangeAspect="1" noChangeArrowheads="1" noTextEdit="1"/>
          </p:cNvSpPr>
          <p:nvPr>
            <p:ph type="sldImg"/>
          </p:nvPr>
        </p:nvSpPr>
        <p:spPr>
          <a:xfrm>
            <a:off x="989013" y="0"/>
            <a:ext cx="4687887" cy="3516313"/>
          </a:xfrm>
          <a:ln/>
        </p:spPr>
      </p:sp>
      <p:sp>
        <p:nvSpPr>
          <p:cNvPr id="147459" name="Rectangle 3"/>
          <p:cNvSpPr>
            <a:spLocks noGrp="1" noChangeArrowheads="1"/>
          </p:cNvSpPr>
          <p:nvPr>
            <p:ph type="body" idx="1"/>
          </p:nvPr>
        </p:nvSpPr>
        <p:spPr>
          <a:xfrm>
            <a:off x="1" y="3597728"/>
            <a:ext cx="7010400" cy="6690208"/>
          </a:xfrm>
          <a:noFill/>
          <a:ln/>
        </p:spPr>
        <p:txBody>
          <a:bodyPr/>
          <a:lstStyle/>
          <a:p>
            <a:pPr eaLnBrk="1" hangingPunct="1">
              <a:lnSpc>
                <a:spcPct val="90000"/>
              </a:lnSpc>
            </a:pPr>
            <a:endParaRPr lang="en-US" sz="1400" baseline="0"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435A35C9-216E-439F-9AA9-BBE8E94AB686}"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3479641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Rot="1" noChangeAspect="1" noChangeArrowheads="1" noTextEdit="1"/>
          </p:cNvSpPr>
          <p:nvPr>
            <p:ph type="sldImg"/>
          </p:nvPr>
        </p:nvSpPr>
        <p:spPr>
          <a:ln/>
        </p:spPr>
      </p:sp>
      <p:sp>
        <p:nvSpPr>
          <p:cNvPr id="159746" name="Rectangle 3"/>
          <p:cNvSpPr>
            <a:spLocks noGrp="1" noChangeArrowheads="1"/>
          </p:cNvSpPr>
          <p:nvPr>
            <p:ph type="body" idx="1"/>
          </p:nvPr>
        </p:nvSpPr>
        <p:spPr>
          <a:noFill/>
          <a:ln/>
        </p:spPr>
        <p:txBody>
          <a:bodyPr/>
          <a:lstStyle/>
          <a:p>
            <a:endParaRPr 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a:ln/>
        </p:spPr>
      </p:sp>
      <p:sp>
        <p:nvSpPr>
          <p:cNvPr id="169986" name="Notes Placeholder 2"/>
          <p:cNvSpPr>
            <a:spLocks noGrp="1"/>
          </p:cNvSpPr>
          <p:nvPr>
            <p:ph type="body" idx="1"/>
          </p:nvPr>
        </p:nvSpPr>
        <p:spPr>
          <a:noFill/>
          <a:ln/>
        </p:spPr>
        <p:txBody>
          <a:bodyPr/>
          <a:lstStyle/>
          <a:p>
            <a:pPr eaLnBrk="1" hangingPunct="1">
              <a:lnSpc>
                <a:spcPct val="90000"/>
              </a:lnSpc>
            </a:pPr>
            <a:endParaRPr lang="en-US" dirty="0" smtClean="0">
              <a:latin typeface="Arial" charset="0"/>
            </a:endParaRPr>
          </a:p>
        </p:txBody>
      </p:sp>
      <p:sp>
        <p:nvSpPr>
          <p:cNvPr id="169987" name="Slide Number Placeholder 3"/>
          <p:cNvSpPr>
            <a:spLocks noGrp="1"/>
          </p:cNvSpPr>
          <p:nvPr>
            <p:ph type="sldNum" sz="quarter" idx="5"/>
          </p:nvPr>
        </p:nvSpPr>
        <p:spPr>
          <a:noFill/>
        </p:spPr>
        <p:txBody>
          <a:bodyPr/>
          <a:lstStyle/>
          <a:p>
            <a:fld id="{75285A84-3B08-4031-A6F0-F744945E93AB}" type="slidenum">
              <a:rPr lang="en-US" smtClean="0">
                <a:solidFill>
                  <a:prstClr val="black"/>
                </a:solidFill>
              </a:rPr>
              <a:pPr/>
              <a:t>11</a:t>
            </a:fld>
            <a:endParaRPr lang="en-US"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a:ln/>
        </p:spPr>
      </p:sp>
      <p:sp>
        <p:nvSpPr>
          <p:cNvPr id="169986" name="Notes Placeholder 2"/>
          <p:cNvSpPr>
            <a:spLocks noGrp="1"/>
          </p:cNvSpPr>
          <p:nvPr>
            <p:ph type="body" idx="1"/>
          </p:nvPr>
        </p:nvSpPr>
        <p:spPr>
          <a:noFill/>
          <a:ln/>
        </p:spPr>
        <p:txBody>
          <a:bodyPr/>
          <a:lstStyle/>
          <a:p>
            <a:pPr eaLnBrk="1" hangingPunct="1">
              <a:lnSpc>
                <a:spcPct val="90000"/>
              </a:lnSpc>
            </a:pPr>
            <a:endParaRPr lang="en-US" b="0" dirty="0" smtClean="0">
              <a:latin typeface="Arial" charset="0"/>
            </a:endParaRPr>
          </a:p>
        </p:txBody>
      </p:sp>
      <p:sp>
        <p:nvSpPr>
          <p:cNvPr id="169987" name="Slide Number Placeholder 3"/>
          <p:cNvSpPr>
            <a:spLocks noGrp="1"/>
          </p:cNvSpPr>
          <p:nvPr>
            <p:ph type="sldNum" sz="quarter" idx="5"/>
          </p:nvPr>
        </p:nvSpPr>
        <p:spPr>
          <a:noFill/>
        </p:spPr>
        <p:txBody>
          <a:bodyPr/>
          <a:lstStyle/>
          <a:p>
            <a:fld id="{75285A84-3B08-4031-A6F0-F744945E93AB}" type="slidenum">
              <a:rPr lang="en-US" smtClean="0">
                <a:solidFill>
                  <a:prstClr val="black"/>
                </a:solidFill>
              </a:rPr>
              <a:pPr/>
              <a:t>12</a:t>
            </a:fld>
            <a:endParaRPr lang="en-US"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B50D88-EC33-4928-81FC-6199F43B34AB}" type="slidenum">
              <a:rPr lang="en-US">
                <a:solidFill>
                  <a:srgbClr val="000000"/>
                </a:solidFill>
                <a:cs typeface="Arial" charset="0"/>
              </a:rPr>
              <a:pPr fontAlgn="base">
                <a:spcBef>
                  <a:spcPct val="0"/>
                </a:spcBef>
                <a:spcAft>
                  <a:spcPct val="0"/>
                </a:spcAft>
                <a:defRPr/>
              </a:pPr>
              <a:t>14</a:t>
            </a:fld>
            <a:endParaRPr lang="en-US">
              <a:solidFill>
                <a:srgbClr val="000000"/>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2ACED0A3-0C47-43F6-A0C8-0B91E3041477}"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Pedestrian and Bicycle Safety Program Review – County Council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sldNum" sz="quarter" idx="10"/>
          </p:nvPr>
        </p:nvSpPr>
        <p:spPr>
          <a:ln/>
        </p:spPr>
        <p:txBody>
          <a:bodyPr/>
          <a:lstStyle>
            <a:lvl1pPr>
              <a:defRPr/>
            </a:lvl1pPr>
          </a:lstStyle>
          <a:p>
            <a:pPr>
              <a:defRPr/>
            </a:pPr>
            <a:fld id="{6C8A4A70-2156-475E-A3CB-7AC8CB56760C}" type="slidenum">
              <a:rPr lang="en-US">
                <a:solidFill>
                  <a:srgbClr val="808080"/>
                </a:solidFill>
              </a:rPr>
              <a:pPr>
                <a:defRPr/>
              </a:pPr>
              <a:t>‹#›</a:t>
            </a:fld>
            <a:endParaRPr lang="en-US">
              <a:solidFill>
                <a:srgbClr val="808080"/>
              </a:solidFill>
            </a:endParaRPr>
          </a:p>
        </p:txBody>
      </p:sp>
      <p:sp>
        <p:nvSpPr>
          <p:cNvPr id="3" name="Rectangle 45"/>
          <p:cNvSpPr>
            <a:spLocks noGrp="1" noChangeArrowheads="1"/>
          </p:cNvSpPr>
          <p:nvPr>
            <p:ph type="ftr" sz="quarter" idx="11"/>
          </p:nvPr>
        </p:nvSpPr>
        <p:spPr>
          <a:ln/>
        </p:spPr>
        <p:txBody>
          <a:bodyPr/>
          <a:lstStyle>
            <a:lvl1pPr>
              <a:defRPr/>
            </a:lvl1pPr>
          </a:lstStyle>
          <a:p>
            <a:pPr>
              <a:defRPr/>
            </a:pPr>
            <a:r>
              <a:rPr lang="en-US" smtClean="0">
                <a:solidFill>
                  <a:srgbClr val="808080"/>
                </a:solidFill>
              </a:rPr>
              <a:t>Pedestrian Safety Initiative</a:t>
            </a:r>
            <a:endParaRPr lang="en-US">
              <a:solidFill>
                <a:srgbClr val="808080"/>
              </a:solidFill>
            </a:endParaRPr>
          </a:p>
        </p:txBody>
      </p:sp>
      <p:sp>
        <p:nvSpPr>
          <p:cNvPr id="4" name="Rectangle 25"/>
          <p:cNvSpPr>
            <a:spLocks noGrp="1" noChangeArrowheads="1"/>
          </p:cNvSpPr>
          <p:nvPr>
            <p:ph type="dt" sz="half" idx="12"/>
          </p:nvPr>
        </p:nvSpPr>
        <p:spPr>
          <a:ln/>
        </p:spPr>
        <p:txBody>
          <a:bodyPr/>
          <a:lstStyle>
            <a:lvl1pPr>
              <a:defRPr/>
            </a:lvl1pPr>
          </a:lstStyle>
          <a:p>
            <a:pPr>
              <a:defRPr/>
            </a:pPr>
            <a:r>
              <a:rPr lang="en-US" smtClean="0">
                <a:solidFill>
                  <a:srgbClr val="808080"/>
                </a:solidFill>
              </a:rPr>
              <a:t>7/23/2014</a:t>
            </a:r>
            <a:endParaRPr lang="en-US">
              <a:solidFill>
                <a:srgbClr val="808080"/>
              </a:solidFill>
            </a:endParaRPr>
          </a:p>
        </p:txBody>
      </p:sp>
    </p:spTree>
    <p:extLst>
      <p:ext uri="{BB962C8B-B14F-4D97-AF65-F5344CB8AC3E}">
        <p14:creationId xmlns:p14="http://schemas.microsoft.com/office/powerpoint/2010/main" val="4137085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88"/>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23875" y="1209675"/>
            <a:ext cx="3962400" cy="4016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1209675"/>
            <a:ext cx="3962400" cy="4016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sldNum" sz="quarter" idx="10"/>
          </p:nvPr>
        </p:nvSpPr>
        <p:spPr>
          <a:ln/>
        </p:spPr>
        <p:txBody>
          <a:bodyPr/>
          <a:lstStyle>
            <a:lvl1pPr>
              <a:defRPr/>
            </a:lvl1pPr>
          </a:lstStyle>
          <a:p>
            <a:pPr>
              <a:defRPr/>
            </a:pPr>
            <a:fld id="{FF089B76-BBDE-4F69-A23A-D55F5390496E}" type="slidenum">
              <a:rPr lang="en-US">
                <a:solidFill>
                  <a:srgbClr val="808080"/>
                </a:solidFill>
              </a:rPr>
              <a:pPr>
                <a:defRPr/>
              </a:pPr>
              <a:t>‹#›</a:t>
            </a:fld>
            <a:endParaRPr lang="en-US">
              <a:solidFill>
                <a:srgbClr val="808080"/>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r>
              <a:rPr lang="en-US" smtClean="0">
                <a:solidFill>
                  <a:srgbClr val="808080"/>
                </a:solidFill>
              </a:rPr>
              <a:t>Pedestrian Safety Initiative</a:t>
            </a:r>
            <a:endParaRPr lang="en-US">
              <a:solidFill>
                <a:srgbClr val="808080"/>
              </a:solidFill>
            </a:endParaRPr>
          </a:p>
        </p:txBody>
      </p:sp>
      <p:sp>
        <p:nvSpPr>
          <p:cNvPr id="7" name="Rectangle 25"/>
          <p:cNvSpPr>
            <a:spLocks noGrp="1" noChangeArrowheads="1"/>
          </p:cNvSpPr>
          <p:nvPr>
            <p:ph type="dt" sz="half" idx="12"/>
          </p:nvPr>
        </p:nvSpPr>
        <p:spPr>
          <a:ln/>
        </p:spPr>
        <p:txBody>
          <a:bodyPr/>
          <a:lstStyle>
            <a:lvl1pPr>
              <a:defRPr/>
            </a:lvl1pPr>
          </a:lstStyle>
          <a:p>
            <a:pPr>
              <a:defRPr/>
            </a:pPr>
            <a:r>
              <a:rPr lang="en-US" smtClean="0">
                <a:solidFill>
                  <a:srgbClr val="808080"/>
                </a:solidFill>
              </a:rPr>
              <a:t>7/23/2014</a:t>
            </a:r>
            <a:endParaRPr lang="en-US">
              <a:solidFill>
                <a:srgbClr val="808080"/>
              </a:solidFill>
            </a:endParaRPr>
          </a:p>
        </p:txBody>
      </p:sp>
    </p:spTree>
    <p:extLst>
      <p:ext uri="{BB962C8B-B14F-4D97-AF65-F5344CB8AC3E}">
        <p14:creationId xmlns:p14="http://schemas.microsoft.com/office/powerpoint/2010/main" val="2175354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23875" y="1209675"/>
            <a:ext cx="8077200" cy="4016375"/>
          </a:xfrm>
        </p:spPr>
        <p:txBody>
          <a:bodyPr/>
          <a:lstStyle/>
          <a:p>
            <a:pPr lvl="0"/>
            <a:endParaRPr lang="en-US" noProof="0"/>
          </a:p>
        </p:txBody>
      </p:sp>
      <p:sp>
        <p:nvSpPr>
          <p:cNvPr id="4" name="Rectangle 31"/>
          <p:cNvSpPr>
            <a:spLocks noGrp="1" noChangeArrowheads="1"/>
          </p:cNvSpPr>
          <p:nvPr>
            <p:ph type="sldNum" sz="quarter" idx="10"/>
          </p:nvPr>
        </p:nvSpPr>
        <p:spPr>
          <a:ln/>
        </p:spPr>
        <p:txBody>
          <a:bodyPr/>
          <a:lstStyle>
            <a:lvl1pPr>
              <a:defRPr/>
            </a:lvl1pPr>
          </a:lstStyle>
          <a:p>
            <a:pPr>
              <a:defRPr/>
            </a:pPr>
            <a:fld id="{83F74F18-8144-45FF-87B1-F2A64EBE676E}" type="slidenum">
              <a:rPr lang="en-US">
                <a:solidFill>
                  <a:srgbClr val="808080"/>
                </a:solidFill>
              </a:rPr>
              <a:pPr>
                <a:defRPr/>
              </a:pPr>
              <a:t>‹#›</a:t>
            </a:fld>
            <a:endParaRPr lang="en-US">
              <a:solidFill>
                <a:srgbClr val="808080"/>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r>
              <a:rPr lang="en-US" smtClean="0">
                <a:solidFill>
                  <a:srgbClr val="808080"/>
                </a:solidFill>
              </a:rPr>
              <a:t>Pedestrian Safety Initiative</a:t>
            </a:r>
            <a:endParaRPr lang="en-US">
              <a:solidFill>
                <a:srgbClr val="808080"/>
              </a:solidFill>
            </a:endParaRPr>
          </a:p>
        </p:txBody>
      </p:sp>
      <p:sp>
        <p:nvSpPr>
          <p:cNvPr id="6" name="Rectangle 25"/>
          <p:cNvSpPr>
            <a:spLocks noGrp="1" noChangeArrowheads="1"/>
          </p:cNvSpPr>
          <p:nvPr>
            <p:ph type="dt" sz="half" idx="12"/>
          </p:nvPr>
        </p:nvSpPr>
        <p:spPr>
          <a:ln/>
        </p:spPr>
        <p:txBody>
          <a:bodyPr/>
          <a:lstStyle>
            <a:lvl1pPr>
              <a:defRPr/>
            </a:lvl1pPr>
          </a:lstStyle>
          <a:p>
            <a:pPr>
              <a:defRPr/>
            </a:pPr>
            <a:r>
              <a:rPr lang="en-US" smtClean="0">
                <a:solidFill>
                  <a:srgbClr val="808080"/>
                </a:solidFill>
              </a:rPr>
              <a:t>7/23/2014</a:t>
            </a:r>
            <a:endParaRPr lang="en-US">
              <a:solidFill>
                <a:srgbClr val="808080"/>
              </a:solidFill>
            </a:endParaRPr>
          </a:p>
        </p:txBody>
      </p:sp>
    </p:spTree>
    <p:extLst>
      <p:ext uri="{BB962C8B-B14F-4D97-AF65-F5344CB8AC3E}">
        <p14:creationId xmlns:p14="http://schemas.microsoft.com/office/powerpoint/2010/main" val="2267173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32"/>
          <p:cNvGrpSpPr>
            <a:grpSpLocks/>
          </p:cNvGrpSpPr>
          <p:nvPr/>
        </p:nvGrpSpPr>
        <p:grpSpPr bwMode="auto">
          <a:xfrm>
            <a:off x="7229475" y="6130925"/>
            <a:ext cx="1708150" cy="534988"/>
            <a:chOff x="1872" y="3456"/>
            <a:chExt cx="1076" cy="337"/>
          </a:xfrm>
        </p:grpSpPr>
        <p:grpSp>
          <p:nvGrpSpPr>
            <p:cNvPr id="5" name="Group 33"/>
            <p:cNvGrpSpPr>
              <a:grpSpLocks/>
            </p:cNvGrpSpPr>
            <p:nvPr userDrawn="1"/>
          </p:nvGrpSpPr>
          <p:grpSpPr bwMode="auto">
            <a:xfrm>
              <a:off x="1872" y="3456"/>
              <a:ext cx="1076" cy="337"/>
              <a:chOff x="4738" y="3846"/>
              <a:chExt cx="1076" cy="337"/>
            </a:xfrm>
          </p:grpSpPr>
          <p:sp>
            <p:nvSpPr>
              <p:cNvPr id="7" name="Line 34"/>
              <p:cNvSpPr>
                <a:spLocks noChangeShapeType="1"/>
              </p:cNvSpPr>
              <p:nvPr/>
            </p:nvSpPr>
            <p:spPr bwMode="auto">
              <a:xfrm>
                <a:off x="4738" y="4033"/>
                <a:ext cx="144" cy="0"/>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8" name="Line 35"/>
              <p:cNvSpPr>
                <a:spLocks noChangeShapeType="1"/>
              </p:cNvSpPr>
              <p:nvPr/>
            </p:nvSpPr>
            <p:spPr bwMode="auto">
              <a:xfrm flipV="1">
                <a:off x="4880" y="3847"/>
                <a:ext cx="48" cy="192"/>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9" name="Line 36"/>
              <p:cNvSpPr>
                <a:spLocks noChangeShapeType="1"/>
              </p:cNvSpPr>
              <p:nvPr/>
            </p:nvSpPr>
            <p:spPr bwMode="auto">
              <a:xfrm>
                <a:off x="4929" y="3846"/>
                <a:ext cx="48" cy="336"/>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0" name="Line 37"/>
              <p:cNvSpPr>
                <a:spLocks noChangeShapeType="1"/>
              </p:cNvSpPr>
              <p:nvPr/>
            </p:nvSpPr>
            <p:spPr bwMode="auto">
              <a:xfrm flipV="1">
                <a:off x="4975" y="4039"/>
                <a:ext cx="48" cy="144"/>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1" name="Line 38"/>
              <p:cNvSpPr>
                <a:spLocks noChangeShapeType="1"/>
              </p:cNvSpPr>
              <p:nvPr/>
            </p:nvSpPr>
            <p:spPr bwMode="auto">
              <a:xfrm>
                <a:off x="5019" y="4041"/>
                <a:ext cx="624" cy="0"/>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2" name="Text Box 39"/>
              <p:cNvSpPr txBox="1">
                <a:spLocks noChangeArrowheads="1"/>
              </p:cNvSpPr>
              <p:nvPr/>
            </p:nvSpPr>
            <p:spPr bwMode="auto">
              <a:xfrm>
                <a:off x="4902" y="3870"/>
                <a:ext cx="912" cy="192"/>
              </a:xfrm>
              <a:prstGeom prst="rect">
                <a:avLst/>
              </a:prstGeom>
              <a:noFill/>
              <a:ln w="9525">
                <a:noFill/>
                <a:miter lim="800000"/>
                <a:headEnd/>
                <a:tailEnd/>
              </a:ln>
              <a:effectLst/>
            </p:spPr>
            <p:txBody>
              <a:bodyPr>
                <a:spAutoFit/>
              </a:bodyPr>
              <a:lstStyle/>
              <a:p>
                <a:pPr>
                  <a:spcBef>
                    <a:spcPct val="50000"/>
                  </a:spcBef>
                  <a:defRPr/>
                </a:pPr>
                <a:r>
                  <a:rPr lang="en-US" sz="1400" b="1">
                    <a:solidFill>
                      <a:srgbClr val="1D4E83"/>
                    </a:solidFill>
                    <a:latin typeface="LubalinGraph" pitchFamily="18" charset="0"/>
                    <a:cs typeface="+mn-cs"/>
                  </a:rPr>
                  <a:t>  </a:t>
                </a:r>
                <a:r>
                  <a:rPr lang="en-US" sz="1400" b="1">
                    <a:solidFill>
                      <a:srgbClr val="1D4E83"/>
                    </a:solidFill>
                    <a:latin typeface="Helvetica" pitchFamily="34" charset="0"/>
                    <a:cs typeface="+mn-cs"/>
                  </a:rPr>
                  <a:t>CountyStat</a:t>
                </a:r>
              </a:p>
            </p:txBody>
          </p:sp>
          <p:sp>
            <p:nvSpPr>
              <p:cNvPr id="13" name="Line 40"/>
              <p:cNvSpPr>
                <a:spLocks noChangeShapeType="1"/>
              </p:cNvSpPr>
              <p:nvPr userDrawn="1"/>
            </p:nvSpPr>
            <p:spPr bwMode="auto">
              <a:xfrm>
                <a:off x="5116" y="4062"/>
                <a:ext cx="528" cy="0"/>
              </a:xfrm>
              <a:prstGeom prst="line">
                <a:avLst/>
              </a:prstGeom>
              <a:noFill/>
              <a:ln w="19050">
                <a:solidFill>
                  <a:srgbClr val="FFCC00"/>
                </a:solidFill>
                <a:round/>
                <a:headEnd/>
                <a:tailEnd/>
              </a:ln>
              <a:effectLst/>
            </p:spPr>
            <p:txBody>
              <a:bodyPr/>
              <a:lstStyle/>
              <a:p>
                <a:pPr>
                  <a:defRPr/>
                </a:pPr>
                <a:endParaRPr lang="en-US">
                  <a:solidFill>
                    <a:srgbClr val="000000"/>
                  </a:solidFill>
                  <a:cs typeface="+mn-cs"/>
                </a:endParaRPr>
              </a:p>
            </p:txBody>
          </p:sp>
          <p:sp>
            <p:nvSpPr>
              <p:cNvPr id="14" name="Line 41"/>
              <p:cNvSpPr>
                <a:spLocks noChangeShapeType="1"/>
              </p:cNvSpPr>
              <p:nvPr userDrawn="1"/>
            </p:nvSpPr>
            <p:spPr bwMode="auto">
              <a:xfrm>
                <a:off x="5308" y="4082"/>
                <a:ext cx="336" cy="0"/>
              </a:xfrm>
              <a:prstGeom prst="line">
                <a:avLst/>
              </a:prstGeom>
              <a:noFill/>
              <a:ln w="19050">
                <a:solidFill>
                  <a:srgbClr val="CC0000"/>
                </a:solidFill>
                <a:round/>
                <a:headEnd/>
                <a:tailEnd/>
              </a:ln>
              <a:effectLst/>
            </p:spPr>
            <p:txBody>
              <a:bodyPr/>
              <a:lstStyle/>
              <a:p>
                <a:pPr>
                  <a:defRPr/>
                </a:pPr>
                <a:endParaRPr lang="en-US">
                  <a:solidFill>
                    <a:srgbClr val="000000"/>
                  </a:solidFill>
                  <a:cs typeface="+mn-cs"/>
                </a:endParaRPr>
              </a:p>
            </p:txBody>
          </p:sp>
        </p:grpSp>
        <p:sp>
          <p:nvSpPr>
            <p:cNvPr id="6" name="Text Box 42"/>
            <p:cNvSpPr txBox="1">
              <a:spLocks noChangeArrowheads="1"/>
            </p:cNvSpPr>
            <p:nvPr userDrawn="1"/>
          </p:nvSpPr>
          <p:spPr bwMode="auto">
            <a:xfrm>
              <a:off x="1872" y="3456"/>
              <a:ext cx="768" cy="231"/>
            </a:xfrm>
            <a:prstGeom prst="rect">
              <a:avLst/>
            </a:prstGeom>
            <a:noFill/>
            <a:ln w="9525">
              <a:noFill/>
              <a:miter lim="800000"/>
              <a:headEnd/>
              <a:tailEnd/>
            </a:ln>
            <a:effectLst/>
          </p:spPr>
          <p:txBody>
            <a:bodyPr>
              <a:spAutoFit/>
            </a:bodyPr>
            <a:lstStyle/>
            <a:p>
              <a:pPr>
                <a:spcBef>
                  <a:spcPct val="50000"/>
                </a:spcBef>
                <a:defRPr/>
              </a:pPr>
              <a:endParaRPr lang="en-US">
                <a:solidFill>
                  <a:srgbClr val="000000"/>
                </a:solidFill>
                <a:cs typeface="+mn-cs"/>
              </a:endParaRPr>
            </a:p>
          </p:txBody>
        </p:sp>
      </p:grpSp>
      <p:grpSp>
        <p:nvGrpSpPr>
          <p:cNvPr id="15" name="Group 14"/>
          <p:cNvGrpSpPr>
            <a:grpSpLocks/>
          </p:cNvGrpSpPr>
          <p:nvPr/>
        </p:nvGrpSpPr>
        <p:grpSpPr bwMode="auto">
          <a:xfrm>
            <a:off x="504825" y="3619500"/>
            <a:ext cx="8159750" cy="215900"/>
            <a:chOff x="312" y="24"/>
            <a:chExt cx="5140" cy="136"/>
          </a:xfrm>
        </p:grpSpPr>
        <p:sp>
          <p:nvSpPr>
            <p:cNvPr id="16" name="Rectangle 47"/>
            <p:cNvSpPr>
              <a:spLocks noChangeArrowheads="1"/>
            </p:cNvSpPr>
            <p:nvPr userDrawn="1"/>
          </p:nvSpPr>
          <p:spPr bwMode="auto">
            <a:xfrm>
              <a:off x="312" y="24"/>
              <a:ext cx="5136" cy="34"/>
            </a:xfrm>
            <a:prstGeom prst="rect">
              <a:avLst/>
            </a:prstGeom>
            <a:solidFill>
              <a:srgbClr val="1D4E83"/>
            </a:solidFill>
            <a:ln w="9525">
              <a:noFill/>
              <a:miter lim="800000"/>
              <a:headEnd/>
              <a:tailEnd/>
            </a:ln>
            <a:effectLst/>
          </p:spPr>
          <p:txBody>
            <a:bodyPr wrap="none" anchor="ctr"/>
            <a:lstStyle/>
            <a:p>
              <a:pPr>
                <a:defRPr/>
              </a:pPr>
              <a:endParaRPr lang="en-US" sz="2400" b="1">
                <a:solidFill>
                  <a:srgbClr val="1D4E83"/>
                </a:solidFill>
                <a:cs typeface="+mn-cs"/>
              </a:endParaRPr>
            </a:p>
          </p:txBody>
        </p:sp>
        <p:sp>
          <p:nvSpPr>
            <p:cNvPr id="17" name="Text Box 48"/>
            <p:cNvSpPr txBox="1">
              <a:spLocks noChangeArrowheads="1"/>
            </p:cNvSpPr>
            <p:nvPr userDrawn="1"/>
          </p:nvSpPr>
          <p:spPr bwMode="auto">
            <a:xfrm>
              <a:off x="1468" y="76"/>
              <a:ext cx="3984" cy="34"/>
            </a:xfrm>
            <a:prstGeom prst="rect">
              <a:avLst/>
            </a:prstGeom>
            <a:solidFill>
              <a:srgbClr val="FFCC00"/>
            </a:solidFill>
            <a:ln w="9525">
              <a:noFill/>
              <a:miter lim="800000"/>
              <a:headEnd/>
              <a:tailEnd/>
            </a:ln>
            <a:effectLst/>
          </p:spPr>
          <p:txBody>
            <a:bodyPr wrap="none"/>
            <a:lstStyle/>
            <a:p>
              <a:pPr>
                <a:spcBef>
                  <a:spcPct val="50000"/>
                </a:spcBef>
                <a:defRPr/>
              </a:pPr>
              <a:endParaRPr lang="en-US">
                <a:solidFill>
                  <a:srgbClr val="000000"/>
                </a:solidFill>
                <a:cs typeface="+mn-cs"/>
              </a:endParaRPr>
            </a:p>
          </p:txBody>
        </p:sp>
        <p:sp>
          <p:nvSpPr>
            <p:cNvPr id="18" name="Text Box 49"/>
            <p:cNvSpPr txBox="1">
              <a:spLocks noChangeArrowheads="1"/>
            </p:cNvSpPr>
            <p:nvPr userDrawn="1"/>
          </p:nvSpPr>
          <p:spPr bwMode="auto">
            <a:xfrm>
              <a:off x="3288" y="127"/>
              <a:ext cx="2164" cy="33"/>
            </a:xfrm>
            <a:prstGeom prst="rect">
              <a:avLst/>
            </a:prstGeom>
            <a:solidFill>
              <a:srgbClr val="A00000"/>
            </a:solidFill>
            <a:ln w="9525">
              <a:noFill/>
              <a:miter lim="800000"/>
              <a:headEnd/>
              <a:tailEnd/>
            </a:ln>
          </p:spPr>
          <p:txBody>
            <a:bodyPr wrap="none"/>
            <a:lstStyle/>
            <a:p>
              <a:pPr>
                <a:spcBef>
                  <a:spcPct val="50000"/>
                </a:spcBef>
                <a:defRPr/>
              </a:pPr>
              <a:endParaRPr lang="en-US">
                <a:solidFill>
                  <a:srgbClr val="000000"/>
                </a:solidFill>
                <a:cs typeface="+mn-cs"/>
              </a:endParaRPr>
            </a:p>
          </p:txBody>
        </p:sp>
      </p:grpSp>
      <p:sp>
        <p:nvSpPr>
          <p:cNvPr id="5122" name="Rectangle 2"/>
          <p:cNvSpPr>
            <a:spLocks noGrp="1" noChangeArrowheads="1"/>
          </p:cNvSpPr>
          <p:nvPr>
            <p:ph type="ctrTitle"/>
          </p:nvPr>
        </p:nvSpPr>
        <p:spPr>
          <a:xfrm>
            <a:off x="685800" y="2701925"/>
            <a:ext cx="7772400" cy="898525"/>
          </a:xfrm>
        </p:spPr>
        <p:txBody>
          <a:bodyPr/>
          <a:lstStyle>
            <a:lvl1pPr>
              <a:defRPr sz="2600"/>
            </a:lvl1pPr>
          </a:lstStyle>
          <a:p>
            <a:r>
              <a:rPr lang="en-US"/>
              <a:t>Click to edit Master title style</a:t>
            </a:r>
          </a:p>
        </p:txBody>
      </p:sp>
      <p:sp>
        <p:nvSpPr>
          <p:cNvPr id="5138" name="Rectangle 18"/>
          <p:cNvSpPr>
            <a:spLocks noGrp="1" noChangeArrowheads="1"/>
          </p:cNvSpPr>
          <p:nvPr>
            <p:ph type="subTitle" idx="1"/>
          </p:nvPr>
        </p:nvSpPr>
        <p:spPr>
          <a:xfrm>
            <a:off x="3886200" y="3838575"/>
            <a:ext cx="4762500" cy="685800"/>
          </a:xfrm>
        </p:spPr>
        <p:txBody>
          <a:bodyPr/>
          <a:lstStyle>
            <a:lvl1pPr marL="0" indent="0" algn="r">
              <a:buFont typeface="Wingdings" pitchFamily="2" charset="2"/>
              <a:buNone/>
              <a:defRPr>
                <a:solidFill>
                  <a:schemeClr val="bg2"/>
                </a:solidFill>
              </a:defRPr>
            </a:lvl1pPr>
          </a:lstStyle>
          <a:p>
            <a:r>
              <a:rPr lang="en-US"/>
              <a:t>Click to edit Master subtitle style</a:t>
            </a:r>
          </a:p>
        </p:txBody>
      </p:sp>
    </p:spTree>
    <p:extLst>
      <p:ext uri="{BB962C8B-B14F-4D97-AF65-F5344CB8AC3E}">
        <p14:creationId xmlns:p14="http://schemas.microsoft.com/office/powerpoint/2010/main" val="649986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sldNum" sz="quarter" idx="10"/>
          </p:nvPr>
        </p:nvSpPr>
        <p:spPr>
          <a:ln/>
        </p:spPr>
        <p:txBody>
          <a:bodyPr/>
          <a:lstStyle>
            <a:lvl1pPr>
              <a:defRPr/>
            </a:lvl1pPr>
          </a:lstStyle>
          <a:p>
            <a:pPr>
              <a:defRPr/>
            </a:pPr>
            <a:fld id="{D4C66FE7-341A-4D58-9F74-4FB6AC309FC3}" type="slidenum">
              <a:rPr lang="en-US">
                <a:solidFill>
                  <a:srgbClr val="808080"/>
                </a:solidFill>
              </a:rPr>
              <a:pPr>
                <a:defRPr/>
              </a:pPr>
              <a:t>‹#›</a:t>
            </a:fld>
            <a:endParaRPr lang="en-US">
              <a:solidFill>
                <a:srgbClr val="808080"/>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r>
              <a:rPr lang="en-US" smtClean="0">
                <a:solidFill>
                  <a:srgbClr val="808080"/>
                </a:solidFill>
              </a:rPr>
              <a:t>Pedestrian Safety Initiative</a:t>
            </a:r>
            <a:endParaRPr lang="en-US">
              <a:solidFill>
                <a:srgbClr val="808080"/>
              </a:solidFill>
            </a:endParaRPr>
          </a:p>
        </p:txBody>
      </p:sp>
      <p:sp>
        <p:nvSpPr>
          <p:cNvPr id="6" name="Rectangle 25"/>
          <p:cNvSpPr>
            <a:spLocks noGrp="1" noChangeArrowheads="1"/>
          </p:cNvSpPr>
          <p:nvPr>
            <p:ph type="dt" sz="half" idx="12"/>
          </p:nvPr>
        </p:nvSpPr>
        <p:spPr>
          <a:ln/>
        </p:spPr>
        <p:txBody>
          <a:bodyPr/>
          <a:lstStyle>
            <a:lvl1pPr>
              <a:defRPr/>
            </a:lvl1pPr>
          </a:lstStyle>
          <a:p>
            <a:pPr>
              <a:defRPr/>
            </a:pPr>
            <a:r>
              <a:rPr lang="en-US" smtClean="0">
                <a:solidFill>
                  <a:srgbClr val="808080"/>
                </a:solidFill>
              </a:rPr>
              <a:t>7/23/2014</a:t>
            </a:r>
            <a:endParaRPr lang="en-US">
              <a:solidFill>
                <a:srgbClr val="808080"/>
              </a:solidFill>
            </a:endParaRPr>
          </a:p>
        </p:txBody>
      </p:sp>
    </p:spTree>
    <p:extLst>
      <p:ext uri="{BB962C8B-B14F-4D97-AF65-F5344CB8AC3E}">
        <p14:creationId xmlns:p14="http://schemas.microsoft.com/office/powerpoint/2010/main" val="955989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sldNum" sz="quarter" idx="10"/>
          </p:nvPr>
        </p:nvSpPr>
        <p:spPr>
          <a:ln/>
        </p:spPr>
        <p:txBody>
          <a:bodyPr/>
          <a:lstStyle>
            <a:lvl1pPr>
              <a:defRPr/>
            </a:lvl1pPr>
          </a:lstStyle>
          <a:p>
            <a:pPr>
              <a:defRPr/>
            </a:pPr>
            <a:fld id="{6C8A4A70-2156-475E-A3CB-7AC8CB56760C}" type="slidenum">
              <a:rPr lang="en-US">
                <a:solidFill>
                  <a:srgbClr val="808080"/>
                </a:solidFill>
              </a:rPr>
              <a:pPr>
                <a:defRPr/>
              </a:pPr>
              <a:t>‹#›</a:t>
            </a:fld>
            <a:endParaRPr lang="en-US">
              <a:solidFill>
                <a:srgbClr val="808080"/>
              </a:solidFill>
            </a:endParaRPr>
          </a:p>
        </p:txBody>
      </p:sp>
      <p:sp>
        <p:nvSpPr>
          <p:cNvPr id="3" name="Rectangle 45"/>
          <p:cNvSpPr>
            <a:spLocks noGrp="1" noChangeArrowheads="1"/>
          </p:cNvSpPr>
          <p:nvPr>
            <p:ph type="ftr" sz="quarter" idx="11"/>
          </p:nvPr>
        </p:nvSpPr>
        <p:spPr>
          <a:ln/>
        </p:spPr>
        <p:txBody>
          <a:bodyPr/>
          <a:lstStyle>
            <a:lvl1pPr>
              <a:defRPr/>
            </a:lvl1pPr>
          </a:lstStyle>
          <a:p>
            <a:pPr>
              <a:defRPr/>
            </a:pPr>
            <a:r>
              <a:rPr lang="en-US" smtClean="0">
                <a:solidFill>
                  <a:srgbClr val="808080"/>
                </a:solidFill>
              </a:rPr>
              <a:t>Pedestrian Safety Initiative</a:t>
            </a:r>
            <a:endParaRPr lang="en-US">
              <a:solidFill>
                <a:srgbClr val="808080"/>
              </a:solidFill>
            </a:endParaRPr>
          </a:p>
        </p:txBody>
      </p:sp>
      <p:sp>
        <p:nvSpPr>
          <p:cNvPr id="4" name="Rectangle 25"/>
          <p:cNvSpPr>
            <a:spLocks noGrp="1" noChangeArrowheads="1"/>
          </p:cNvSpPr>
          <p:nvPr>
            <p:ph type="dt" sz="half" idx="12"/>
          </p:nvPr>
        </p:nvSpPr>
        <p:spPr>
          <a:ln/>
        </p:spPr>
        <p:txBody>
          <a:bodyPr/>
          <a:lstStyle>
            <a:lvl1pPr>
              <a:defRPr/>
            </a:lvl1pPr>
          </a:lstStyle>
          <a:p>
            <a:pPr>
              <a:defRPr/>
            </a:pPr>
            <a:r>
              <a:rPr lang="en-US" smtClean="0">
                <a:solidFill>
                  <a:srgbClr val="808080"/>
                </a:solidFill>
              </a:rPr>
              <a:t>7/23/2014</a:t>
            </a:r>
            <a:endParaRPr lang="en-US">
              <a:solidFill>
                <a:srgbClr val="808080"/>
              </a:solidFill>
            </a:endParaRPr>
          </a:p>
        </p:txBody>
      </p:sp>
    </p:spTree>
    <p:extLst>
      <p:ext uri="{BB962C8B-B14F-4D97-AF65-F5344CB8AC3E}">
        <p14:creationId xmlns:p14="http://schemas.microsoft.com/office/powerpoint/2010/main" val="3557592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88"/>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23875" y="1209675"/>
            <a:ext cx="3962400" cy="4016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1209675"/>
            <a:ext cx="3962400" cy="4016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sldNum" sz="quarter" idx="10"/>
          </p:nvPr>
        </p:nvSpPr>
        <p:spPr>
          <a:ln/>
        </p:spPr>
        <p:txBody>
          <a:bodyPr/>
          <a:lstStyle>
            <a:lvl1pPr>
              <a:defRPr/>
            </a:lvl1pPr>
          </a:lstStyle>
          <a:p>
            <a:pPr>
              <a:defRPr/>
            </a:pPr>
            <a:fld id="{FF089B76-BBDE-4F69-A23A-D55F5390496E}" type="slidenum">
              <a:rPr lang="en-US">
                <a:solidFill>
                  <a:srgbClr val="808080"/>
                </a:solidFill>
              </a:rPr>
              <a:pPr>
                <a:defRPr/>
              </a:pPr>
              <a:t>‹#›</a:t>
            </a:fld>
            <a:endParaRPr lang="en-US">
              <a:solidFill>
                <a:srgbClr val="808080"/>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r>
              <a:rPr lang="en-US" smtClean="0">
                <a:solidFill>
                  <a:srgbClr val="808080"/>
                </a:solidFill>
              </a:rPr>
              <a:t>Pedestrian Safety Initiative</a:t>
            </a:r>
            <a:endParaRPr lang="en-US">
              <a:solidFill>
                <a:srgbClr val="808080"/>
              </a:solidFill>
            </a:endParaRPr>
          </a:p>
        </p:txBody>
      </p:sp>
      <p:sp>
        <p:nvSpPr>
          <p:cNvPr id="7" name="Rectangle 25"/>
          <p:cNvSpPr>
            <a:spLocks noGrp="1" noChangeArrowheads="1"/>
          </p:cNvSpPr>
          <p:nvPr>
            <p:ph type="dt" sz="half" idx="12"/>
          </p:nvPr>
        </p:nvSpPr>
        <p:spPr>
          <a:ln/>
        </p:spPr>
        <p:txBody>
          <a:bodyPr/>
          <a:lstStyle>
            <a:lvl1pPr>
              <a:defRPr/>
            </a:lvl1pPr>
          </a:lstStyle>
          <a:p>
            <a:pPr>
              <a:defRPr/>
            </a:pPr>
            <a:r>
              <a:rPr lang="en-US" smtClean="0">
                <a:solidFill>
                  <a:srgbClr val="808080"/>
                </a:solidFill>
              </a:rPr>
              <a:t>7/23/2014</a:t>
            </a:r>
            <a:endParaRPr lang="en-US">
              <a:solidFill>
                <a:srgbClr val="808080"/>
              </a:solidFill>
            </a:endParaRPr>
          </a:p>
        </p:txBody>
      </p:sp>
    </p:spTree>
    <p:extLst>
      <p:ext uri="{BB962C8B-B14F-4D97-AF65-F5344CB8AC3E}">
        <p14:creationId xmlns:p14="http://schemas.microsoft.com/office/powerpoint/2010/main" val="2766915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23875" y="1209675"/>
            <a:ext cx="8077200" cy="4016375"/>
          </a:xfrm>
        </p:spPr>
        <p:txBody>
          <a:bodyPr/>
          <a:lstStyle/>
          <a:p>
            <a:pPr lvl="0"/>
            <a:endParaRPr lang="en-US" noProof="0"/>
          </a:p>
        </p:txBody>
      </p:sp>
      <p:sp>
        <p:nvSpPr>
          <p:cNvPr id="4" name="Rectangle 31"/>
          <p:cNvSpPr>
            <a:spLocks noGrp="1" noChangeArrowheads="1"/>
          </p:cNvSpPr>
          <p:nvPr>
            <p:ph type="sldNum" sz="quarter" idx="10"/>
          </p:nvPr>
        </p:nvSpPr>
        <p:spPr>
          <a:ln/>
        </p:spPr>
        <p:txBody>
          <a:bodyPr/>
          <a:lstStyle>
            <a:lvl1pPr>
              <a:defRPr/>
            </a:lvl1pPr>
          </a:lstStyle>
          <a:p>
            <a:pPr>
              <a:defRPr/>
            </a:pPr>
            <a:fld id="{83F74F18-8144-45FF-87B1-F2A64EBE676E}" type="slidenum">
              <a:rPr lang="en-US">
                <a:solidFill>
                  <a:srgbClr val="808080"/>
                </a:solidFill>
              </a:rPr>
              <a:pPr>
                <a:defRPr/>
              </a:pPr>
              <a:t>‹#›</a:t>
            </a:fld>
            <a:endParaRPr lang="en-US">
              <a:solidFill>
                <a:srgbClr val="808080"/>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r>
              <a:rPr lang="en-US" smtClean="0">
                <a:solidFill>
                  <a:srgbClr val="808080"/>
                </a:solidFill>
              </a:rPr>
              <a:t>Pedestrian Safety Initiative</a:t>
            </a:r>
            <a:endParaRPr lang="en-US">
              <a:solidFill>
                <a:srgbClr val="808080"/>
              </a:solidFill>
            </a:endParaRPr>
          </a:p>
        </p:txBody>
      </p:sp>
      <p:sp>
        <p:nvSpPr>
          <p:cNvPr id="6" name="Rectangle 25"/>
          <p:cNvSpPr>
            <a:spLocks noGrp="1" noChangeArrowheads="1"/>
          </p:cNvSpPr>
          <p:nvPr>
            <p:ph type="dt" sz="half" idx="12"/>
          </p:nvPr>
        </p:nvSpPr>
        <p:spPr>
          <a:ln/>
        </p:spPr>
        <p:txBody>
          <a:bodyPr/>
          <a:lstStyle>
            <a:lvl1pPr>
              <a:defRPr/>
            </a:lvl1pPr>
          </a:lstStyle>
          <a:p>
            <a:pPr>
              <a:defRPr/>
            </a:pPr>
            <a:r>
              <a:rPr lang="en-US" smtClean="0">
                <a:solidFill>
                  <a:srgbClr val="808080"/>
                </a:solidFill>
              </a:rPr>
              <a:t>7/23/2014</a:t>
            </a:r>
            <a:endParaRPr lang="en-US">
              <a:solidFill>
                <a:srgbClr val="808080"/>
              </a:solidFill>
            </a:endParaRPr>
          </a:p>
        </p:txBody>
      </p:sp>
    </p:spTree>
    <p:extLst>
      <p:ext uri="{BB962C8B-B14F-4D97-AF65-F5344CB8AC3E}">
        <p14:creationId xmlns:p14="http://schemas.microsoft.com/office/powerpoint/2010/main" val="3078268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32"/>
          <p:cNvGrpSpPr>
            <a:grpSpLocks/>
          </p:cNvGrpSpPr>
          <p:nvPr/>
        </p:nvGrpSpPr>
        <p:grpSpPr bwMode="auto">
          <a:xfrm>
            <a:off x="7229475" y="6130925"/>
            <a:ext cx="1708150" cy="534988"/>
            <a:chOff x="1872" y="3456"/>
            <a:chExt cx="1076" cy="337"/>
          </a:xfrm>
        </p:grpSpPr>
        <p:grpSp>
          <p:nvGrpSpPr>
            <p:cNvPr id="5" name="Group 33"/>
            <p:cNvGrpSpPr>
              <a:grpSpLocks/>
            </p:cNvGrpSpPr>
            <p:nvPr userDrawn="1"/>
          </p:nvGrpSpPr>
          <p:grpSpPr bwMode="auto">
            <a:xfrm>
              <a:off x="1872" y="3456"/>
              <a:ext cx="1076" cy="337"/>
              <a:chOff x="4738" y="3846"/>
              <a:chExt cx="1076" cy="337"/>
            </a:xfrm>
          </p:grpSpPr>
          <p:sp>
            <p:nvSpPr>
              <p:cNvPr id="7" name="Line 34"/>
              <p:cNvSpPr>
                <a:spLocks noChangeShapeType="1"/>
              </p:cNvSpPr>
              <p:nvPr/>
            </p:nvSpPr>
            <p:spPr bwMode="auto">
              <a:xfrm>
                <a:off x="4738" y="4033"/>
                <a:ext cx="144" cy="0"/>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8" name="Line 35"/>
              <p:cNvSpPr>
                <a:spLocks noChangeShapeType="1"/>
              </p:cNvSpPr>
              <p:nvPr/>
            </p:nvSpPr>
            <p:spPr bwMode="auto">
              <a:xfrm flipV="1">
                <a:off x="4880" y="3847"/>
                <a:ext cx="48" cy="192"/>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9" name="Line 36"/>
              <p:cNvSpPr>
                <a:spLocks noChangeShapeType="1"/>
              </p:cNvSpPr>
              <p:nvPr/>
            </p:nvSpPr>
            <p:spPr bwMode="auto">
              <a:xfrm>
                <a:off x="4929" y="3846"/>
                <a:ext cx="48" cy="336"/>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0" name="Line 37"/>
              <p:cNvSpPr>
                <a:spLocks noChangeShapeType="1"/>
              </p:cNvSpPr>
              <p:nvPr/>
            </p:nvSpPr>
            <p:spPr bwMode="auto">
              <a:xfrm flipV="1">
                <a:off x="4975" y="4039"/>
                <a:ext cx="48" cy="144"/>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1" name="Line 38"/>
              <p:cNvSpPr>
                <a:spLocks noChangeShapeType="1"/>
              </p:cNvSpPr>
              <p:nvPr/>
            </p:nvSpPr>
            <p:spPr bwMode="auto">
              <a:xfrm>
                <a:off x="5019" y="4041"/>
                <a:ext cx="624" cy="0"/>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2" name="Text Box 39"/>
              <p:cNvSpPr txBox="1">
                <a:spLocks noChangeArrowheads="1"/>
              </p:cNvSpPr>
              <p:nvPr/>
            </p:nvSpPr>
            <p:spPr bwMode="auto">
              <a:xfrm>
                <a:off x="4902" y="3870"/>
                <a:ext cx="912" cy="192"/>
              </a:xfrm>
              <a:prstGeom prst="rect">
                <a:avLst/>
              </a:prstGeom>
              <a:noFill/>
              <a:ln w="9525">
                <a:noFill/>
                <a:miter lim="800000"/>
                <a:headEnd/>
                <a:tailEnd/>
              </a:ln>
              <a:effectLst/>
            </p:spPr>
            <p:txBody>
              <a:bodyPr>
                <a:spAutoFit/>
              </a:bodyPr>
              <a:lstStyle/>
              <a:p>
                <a:pPr>
                  <a:spcBef>
                    <a:spcPct val="50000"/>
                  </a:spcBef>
                  <a:defRPr/>
                </a:pPr>
                <a:r>
                  <a:rPr lang="en-US" sz="1400" b="1">
                    <a:solidFill>
                      <a:srgbClr val="1D4E83"/>
                    </a:solidFill>
                    <a:latin typeface="LubalinGraph" pitchFamily="18" charset="0"/>
                    <a:cs typeface="+mn-cs"/>
                  </a:rPr>
                  <a:t>  </a:t>
                </a:r>
                <a:r>
                  <a:rPr lang="en-US" sz="1400" b="1">
                    <a:solidFill>
                      <a:srgbClr val="1D4E83"/>
                    </a:solidFill>
                    <a:latin typeface="Helvetica" pitchFamily="34" charset="0"/>
                    <a:cs typeface="+mn-cs"/>
                  </a:rPr>
                  <a:t>CountyStat</a:t>
                </a:r>
              </a:p>
            </p:txBody>
          </p:sp>
          <p:sp>
            <p:nvSpPr>
              <p:cNvPr id="13" name="Line 40"/>
              <p:cNvSpPr>
                <a:spLocks noChangeShapeType="1"/>
              </p:cNvSpPr>
              <p:nvPr userDrawn="1"/>
            </p:nvSpPr>
            <p:spPr bwMode="auto">
              <a:xfrm>
                <a:off x="5116" y="4062"/>
                <a:ext cx="528" cy="0"/>
              </a:xfrm>
              <a:prstGeom prst="line">
                <a:avLst/>
              </a:prstGeom>
              <a:noFill/>
              <a:ln w="19050">
                <a:solidFill>
                  <a:srgbClr val="FFCC00"/>
                </a:solidFill>
                <a:round/>
                <a:headEnd/>
                <a:tailEnd/>
              </a:ln>
              <a:effectLst/>
            </p:spPr>
            <p:txBody>
              <a:bodyPr/>
              <a:lstStyle/>
              <a:p>
                <a:pPr>
                  <a:defRPr/>
                </a:pPr>
                <a:endParaRPr lang="en-US">
                  <a:solidFill>
                    <a:srgbClr val="000000"/>
                  </a:solidFill>
                  <a:cs typeface="+mn-cs"/>
                </a:endParaRPr>
              </a:p>
            </p:txBody>
          </p:sp>
          <p:sp>
            <p:nvSpPr>
              <p:cNvPr id="14" name="Line 41"/>
              <p:cNvSpPr>
                <a:spLocks noChangeShapeType="1"/>
              </p:cNvSpPr>
              <p:nvPr userDrawn="1"/>
            </p:nvSpPr>
            <p:spPr bwMode="auto">
              <a:xfrm>
                <a:off x="5308" y="4082"/>
                <a:ext cx="336" cy="0"/>
              </a:xfrm>
              <a:prstGeom prst="line">
                <a:avLst/>
              </a:prstGeom>
              <a:noFill/>
              <a:ln w="19050">
                <a:solidFill>
                  <a:srgbClr val="CC0000"/>
                </a:solidFill>
                <a:round/>
                <a:headEnd/>
                <a:tailEnd/>
              </a:ln>
              <a:effectLst/>
            </p:spPr>
            <p:txBody>
              <a:bodyPr/>
              <a:lstStyle/>
              <a:p>
                <a:pPr>
                  <a:defRPr/>
                </a:pPr>
                <a:endParaRPr lang="en-US">
                  <a:solidFill>
                    <a:srgbClr val="000000"/>
                  </a:solidFill>
                  <a:cs typeface="+mn-cs"/>
                </a:endParaRPr>
              </a:p>
            </p:txBody>
          </p:sp>
        </p:grpSp>
        <p:sp>
          <p:nvSpPr>
            <p:cNvPr id="6" name="Text Box 42"/>
            <p:cNvSpPr txBox="1">
              <a:spLocks noChangeArrowheads="1"/>
            </p:cNvSpPr>
            <p:nvPr userDrawn="1"/>
          </p:nvSpPr>
          <p:spPr bwMode="auto">
            <a:xfrm>
              <a:off x="1872" y="3456"/>
              <a:ext cx="768" cy="231"/>
            </a:xfrm>
            <a:prstGeom prst="rect">
              <a:avLst/>
            </a:prstGeom>
            <a:noFill/>
            <a:ln w="9525">
              <a:noFill/>
              <a:miter lim="800000"/>
              <a:headEnd/>
              <a:tailEnd/>
            </a:ln>
            <a:effectLst/>
          </p:spPr>
          <p:txBody>
            <a:bodyPr>
              <a:spAutoFit/>
            </a:bodyPr>
            <a:lstStyle/>
            <a:p>
              <a:pPr>
                <a:spcBef>
                  <a:spcPct val="50000"/>
                </a:spcBef>
                <a:defRPr/>
              </a:pPr>
              <a:endParaRPr lang="en-US">
                <a:solidFill>
                  <a:srgbClr val="000000"/>
                </a:solidFill>
                <a:cs typeface="+mn-cs"/>
              </a:endParaRPr>
            </a:p>
          </p:txBody>
        </p:sp>
      </p:grpSp>
      <p:grpSp>
        <p:nvGrpSpPr>
          <p:cNvPr id="15" name="Group 14"/>
          <p:cNvGrpSpPr>
            <a:grpSpLocks/>
          </p:cNvGrpSpPr>
          <p:nvPr/>
        </p:nvGrpSpPr>
        <p:grpSpPr bwMode="auto">
          <a:xfrm>
            <a:off x="504825" y="3619500"/>
            <a:ext cx="8159750" cy="215900"/>
            <a:chOff x="312" y="24"/>
            <a:chExt cx="5140" cy="136"/>
          </a:xfrm>
        </p:grpSpPr>
        <p:sp>
          <p:nvSpPr>
            <p:cNvPr id="16" name="Rectangle 47"/>
            <p:cNvSpPr>
              <a:spLocks noChangeArrowheads="1"/>
            </p:cNvSpPr>
            <p:nvPr userDrawn="1"/>
          </p:nvSpPr>
          <p:spPr bwMode="auto">
            <a:xfrm>
              <a:off x="312" y="24"/>
              <a:ext cx="5136" cy="34"/>
            </a:xfrm>
            <a:prstGeom prst="rect">
              <a:avLst/>
            </a:prstGeom>
            <a:solidFill>
              <a:srgbClr val="1D4E83"/>
            </a:solidFill>
            <a:ln w="9525">
              <a:noFill/>
              <a:miter lim="800000"/>
              <a:headEnd/>
              <a:tailEnd/>
            </a:ln>
            <a:effectLst/>
          </p:spPr>
          <p:txBody>
            <a:bodyPr wrap="none" anchor="ctr"/>
            <a:lstStyle/>
            <a:p>
              <a:pPr>
                <a:defRPr/>
              </a:pPr>
              <a:endParaRPr lang="en-US" sz="2400" b="1">
                <a:solidFill>
                  <a:srgbClr val="1D4E83"/>
                </a:solidFill>
                <a:cs typeface="+mn-cs"/>
              </a:endParaRPr>
            </a:p>
          </p:txBody>
        </p:sp>
        <p:sp>
          <p:nvSpPr>
            <p:cNvPr id="17" name="Text Box 48"/>
            <p:cNvSpPr txBox="1">
              <a:spLocks noChangeArrowheads="1"/>
            </p:cNvSpPr>
            <p:nvPr userDrawn="1"/>
          </p:nvSpPr>
          <p:spPr bwMode="auto">
            <a:xfrm>
              <a:off x="1468" y="76"/>
              <a:ext cx="3984" cy="34"/>
            </a:xfrm>
            <a:prstGeom prst="rect">
              <a:avLst/>
            </a:prstGeom>
            <a:solidFill>
              <a:srgbClr val="FFCC00"/>
            </a:solidFill>
            <a:ln w="9525">
              <a:noFill/>
              <a:miter lim="800000"/>
              <a:headEnd/>
              <a:tailEnd/>
            </a:ln>
            <a:effectLst/>
          </p:spPr>
          <p:txBody>
            <a:bodyPr wrap="none"/>
            <a:lstStyle/>
            <a:p>
              <a:pPr>
                <a:spcBef>
                  <a:spcPct val="50000"/>
                </a:spcBef>
                <a:defRPr/>
              </a:pPr>
              <a:endParaRPr lang="en-US">
                <a:solidFill>
                  <a:srgbClr val="000000"/>
                </a:solidFill>
                <a:cs typeface="+mn-cs"/>
              </a:endParaRPr>
            </a:p>
          </p:txBody>
        </p:sp>
        <p:sp>
          <p:nvSpPr>
            <p:cNvPr id="18" name="Text Box 49"/>
            <p:cNvSpPr txBox="1">
              <a:spLocks noChangeArrowheads="1"/>
            </p:cNvSpPr>
            <p:nvPr userDrawn="1"/>
          </p:nvSpPr>
          <p:spPr bwMode="auto">
            <a:xfrm>
              <a:off x="3288" y="127"/>
              <a:ext cx="2164" cy="33"/>
            </a:xfrm>
            <a:prstGeom prst="rect">
              <a:avLst/>
            </a:prstGeom>
            <a:solidFill>
              <a:srgbClr val="A00000"/>
            </a:solidFill>
            <a:ln w="9525">
              <a:noFill/>
              <a:miter lim="800000"/>
              <a:headEnd/>
              <a:tailEnd/>
            </a:ln>
          </p:spPr>
          <p:txBody>
            <a:bodyPr wrap="none"/>
            <a:lstStyle/>
            <a:p>
              <a:pPr>
                <a:spcBef>
                  <a:spcPct val="50000"/>
                </a:spcBef>
                <a:defRPr/>
              </a:pPr>
              <a:endParaRPr lang="en-US">
                <a:solidFill>
                  <a:srgbClr val="000000"/>
                </a:solidFill>
                <a:cs typeface="+mn-cs"/>
              </a:endParaRPr>
            </a:p>
          </p:txBody>
        </p:sp>
      </p:grpSp>
      <p:sp>
        <p:nvSpPr>
          <p:cNvPr id="5122" name="Rectangle 2"/>
          <p:cNvSpPr>
            <a:spLocks noGrp="1" noChangeArrowheads="1"/>
          </p:cNvSpPr>
          <p:nvPr>
            <p:ph type="ctrTitle"/>
          </p:nvPr>
        </p:nvSpPr>
        <p:spPr>
          <a:xfrm>
            <a:off x="685800" y="2701925"/>
            <a:ext cx="7772400" cy="898525"/>
          </a:xfrm>
        </p:spPr>
        <p:txBody>
          <a:bodyPr/>
          <a:lstStyle>
            <a:lvl1pPr>
              <a:defRPr sz="2600"/>
            </a:lvl1pPr>
          </a:lstStyle>
          <a:p>
            <a:r>
              <a:rPr lang="en-US"/>
              <a:t>Click to edit Master title style</a:t>
            </a:r>
          </a:p>
        </p:txBody>
      </p:sp>
      <p:sp>
        <p:nvSpPr>
          <p:cNvPr id="5138" name="Rectangle 18"/>
          <p:cNvSpPr>
            <a:spLocks noGrp="1" noChangeArrowheads="1"/>
          </p:cNvSpPr>
          <p:nvPr>
            <p:ph type="subTitle" idx="1"/>
          </p:nvPr>
        </p:nvSpPr>
        <p:spPr>
          <a:xfrm>
            <a:off x="3886200" y="3838575"/>
            <a:ext cx="4762500" cy="685800"/>
          </a:xfrm>
        </p:spPr>
        <p:txBody>
          <a:bodyPr/>
          <a:lstStyle>
            <a:lvl1pPr marL="0" indent="0" algn="r">
              <a:buFont typeface="Wingdings" pitchFamily="2" charset="2"/>
              <a:buNone/>
              <a:defRPr>
                <a:solidFill>
                  <a:schemeClr val="bg2"/>
                </a:solidFill>
              </a:defRPr>
            </a:lvl1pPr>
          </a:lstStyle>
          <a:p>
            <a:r>
              <a:rPr lang="en-US"/>
              <a:t>Click to edit Master subtitle style</a:t>
            </a:r>
          </a:p>
        </p:txBody>
      </p:sp>
    </p:spTree>
    <p:extLst>
      <p:ext uri="{BB962C8B-B14F-4D97-AF65-F5344CB8AC3E}">
        <p14:creationId xmlns:p14="http://schemas.microsoft.com/office/powerpoint/2010/main" val="2029715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sldNum" sz="quarter" idx="10"/>
          </p:nvPr>
        </p:nvSpPr>
        <p:spPr>
          <a:ln/>
        </p:spPr>
        <p:txBody>
          <a:bodyPr/>
          <a:lstStyle>
            <a:lvl1pPr>
              <a:defRPr/>
            </a:lvl1pPr>
          </a:lstStyle>
          <a:p>
            <a:pPr>
              <a:defRPr/>
            </a:pPr>
            <a:fld id="{D4C66FE7-341A-4D58-9F74-4FB6AC309FC3}" type="slidenum">
              <a:rPr lang="en-US">
                <a:solidFill>
                  <a:srgbClr val="808080"/>
                </a:solidFill>
              </a:rPr>
              <a:pPr>
                <a:defRPr/>
              </a:pPr>
              <a:t>‹#›</a:t>
            </a:fld>
            <a:endParaRPr lang="en-US">
              <a:solidFill>
                <a:srgbClr val="808080"/>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r>
              <a:rPr lang="en-US" smtClean="0">
                <a:solidFill>
                  <a:srgbClr val="808080"/>
                </a:solidFill>
              </a:rPr>
              <a:t>Pedestrian Safety Initiative</a:t>
            </a:r>
            <a:endParaRPr lang="en-US">
              <a:solidFill>
                <a:srgbClr val="808080"/>
              </a:solidFill>
            </a:endParaRPr>
          </a:p>
        </p:txBody>
      </p:sp>
      <p:sp>
        <p:nvSpPr>
          <p:cNvPr id="6" name="Rectangle 25"/>
          <p:cNvSpPr>
            <a:spLocks noGrp="1" noChangeArrowheads="1"/>
          </p:cNvSpPr>
          <p:nvPr>
            <p:ph type="dt" sz="half" idx="12"/>
          </p:nvPr>
        </p:nvSpPr>
        <p:spPr>
          <a:ln/>
        </p:spPr>
        <p:txBody>
          <a:bodyPr/>
          <a:lstStyle>
            <a:lvl1pPr>
              <a:defRPr/>
            </a:lvl1pPr>
          </a:lstStyle>
          <a:p>
            <a:pPr>
              <a:defRPr/>
            </a:pPr>
            <a:r>
              <a:rPr lang="en-US" smtClean="0">
                <a:solidFill>
                  <a:srgbClr val="808080"/>
                </a:solidFill>
              </a:rPr>
              <a:t>7/23/2014</a:t>
            </a:r>
            <a:endParaRPr lang="en-US">
              <a:solidFill>
                <a:srgbClr val="808080"/>
              </a:solidFill>
            </a:endParaRPr>
          </a:p>
        </p:txBody>
      </p:sp>
    </p:spTree>
    <p:extLst>
      <p:ext uri="{BB962C8B-B14F-4D97-AF65-F5344CB8AC3E}">
        <p14:creationId xmlns:p14="http://schemas.microsoft.com/office/powerpoint/2010/main" val="161771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569494F7-D74D-4DD6-ACF8-5AEAAADF016A}"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Pedestrian and Bicycle Safety Program Review – County Council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sldNum" sz="quarter" idx="10"/>
          </p:nvPr>
        </p:nvSpPr>
        <p:spPr>
          <a:ln/>
        </p:spPr>
        <p:txBody>
          <a:bodyPr/>
          <a:lstStyle>
            <a:lvl1pPr>
              <a:defRPr/>
            </a:lvl1pPr>
          </a:lstStyle>
          <a:p>
            <a:pPr>
              <a:defRPr/>
            </a:pPr>
            <a:fld id="{6C8A4A70-2156-475E-A3CB-7AC8CB56760C}" type="slidenum">
              <a:rPr lang="en-US">
                <a:solidFill>
                  <a:srgbClr val="808080"/>
                </a:solidFill>
              </a:rPr>
              <a:pPr>
                <a:defRPr/>
              </a:pPr>
              <a:t>‹#›</a:t>
            </a:fld>
            <a:endParaRPr lang="en-US">
              <a:solidFill>
                <a:srgbClr val="808080"/>
              </a:solidFill>
            </a:endParaRPr>
          </a:p>
        </p:txBody>
      </p:sp>
      <p:sp>
        <p:nvSpPr>
          <p:cNvPr id="3" name="Rectangle 45"/>
          <p:cNvSpPr>
            <a:spLocks noGrp="1" noChangeArrowheads="1"/>
          </p:cNvSpPr>
          <p:nvPr>
            <p:ph type="ftr" sz="quarter" idx="11"/>
          </p:nvPr>
        </p:nvSpPr>
        <p:spPr>
          <a:ln/>
        </p:spPr>
        <p:txBody>
          <a:bodyPr/>
          <a:lstStyle>
            <a:lvl1pPr>
              <a:defRPr/>
            </a:lvl1pPr>
          </a:lstStyle>
          <a:p>
            <a:pPr>
              <a:defRPr/>
            </a:pPr>
            <a:r>
              <a:rPr lang="en-US" smtClean="0">
                <a:solidFill>
                  <a:srgbClr val="808080"/>
                </a:solidFill>
              </a:rPr>
              <a:t>Pedestrian Safety Initiative</a:t>
            </a:r>
            <a:endParaRPr lang="en-US">
              <a:solidFill>
                <a:srgbClr val="808080"/>
              </a:solidFill>
            </a:endParaRPr>
          </a:p>
        </p:txBody>
      </p:sp>
      <p:sp>
        <p:nvSpPr>
          <p:cNvPr id="4" name="Rectangle 25"/>
          <p:cNvSpPr>
            <a:spLocks noGrp="1" noChangeArrowheads="1"/>
          </p:cNvSpPr>
          <p:nvPr>
            <p:ph type="dt" sz="half" idx="12"/>
          </p:nvPr>
        </p:nvSpPr>
        <p:spPr>
          <a:ln/>
        </p:spPr>
        <p:txBody>
          <a:bodyPr/>
          <a:lstStyle>
            <a:lvl1pPr>
              <a:defRPr/>
            </a:lvl1pPr>
          </a:lstStyle>
          <a:p>
            <a:pPr>
              <a:defRPr/>
            </a:pPr>
            <a:r>
              <a:rPr lang="en-US" smtClean="0">
                <a:solidFill>
                  <a:srgbClr val="808080"/>
                </a:solidFill>
              </a:rPr>
              <a:t>7/23/2014</a:t>
            </a:r>
            <a:endParaRPr lang="en-US">
              <a:solidFill>
                <a:srgbClr val="808080"/>
              </a:solidFill>
            </a:endParaRPr>
          </a:p>
        </p:txBody>
      </p:sp>
    </p:spTree>
    <p:extLst>
      <p:ext uri="{BB962C8B-B14F-4D97-AF65-F5344CB8AC3E}">
        <p14:creationId xmlns:p14="http://schemas.microsoft.com/office/powerpoint/2010/main" val="883996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88"/>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23875" y="1209675"/>
            <a:ext cx="3962400" cy="4016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1209675"/>
            <a:ext cx="3962400" cy="4016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sldNum" sz="quarter" idx="10"/>
          </p:nvPr>
        </p:nvSpPr>
        <p:spPr>
          <a:ln/>
        </p:spPr>
        <p:txBody>
          <a:bodyPr/>
          <a:lstStyle>
            <a:lvl1pPr>
              <a:defRPr/>
            </a:lvl1pPr>
          </a:lstStyle>
          <a:p>
            <a:pPr>
              <a:defRPr/>
            </a:pPr>
            <a:fld id="{FF089B76-BBDE-4F69-A23A-D55F5390496E}" type="slidenum">
              <a:rPr lang="en-US">
                <a:solidFill>
                  <a:srgbClr val="808080"/>
                </a:solidFill>
              </a:rPr>
              <a:pPr>
                <a:defRPr/>
              </a:pPr>
              <a:t>‹#›</a:t>
            </a:fld>
            <a:endParaRPr lang="en-US">
              <a:solidFill>
                <a:srgbClr val="808080"/>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r>
              <a:rPr lang="en-US" smtClean="0">
                <a:solidFill>
                  <a:srgbClr val="808080"/>
                </a:solidFill>
              </a:rPr>
              <a:t>Pedestrian Safety Initiative</a:t>
            </a:r>
            <a:endParaRPr lang="en-US">
              <a:solidFill>
                <a:srgbClr val="808080"/>
              </a:solidFill>
            </a:endParaRPr>
          </a:p>
        </p:txBody>
      </p:sp>
      <p:sp>
        <p:nvSpPr>
          <p:cNvPr id="7" name="Rectangle 25"/>
          <p:cNvSpPr>
            <a:spLocks noGrp="1" noChangeArrowheads="1"/>
          </p:cNvSpPr>
          <p:nvPr>
            <p:ph type="dt" sz="half" idx="12"/>
          </p:nvPr>
        </p:nvSpPr>
        <p:spPr>
          <a:ln/>
        </p:spPr>
        <p:txBody>
          <a:bodyPr/>
          <a:lstStyle>
            <a:lvl1pPr>
              <a:defRPr/>
            </a:lvl1pPr>
          </a:lstStyle>
          <a:p>
            <a:pPr>
              <a:defRPr/>
            </a:pPr>
            <a:r>
              <a:rPr lang="en-US" smtClean="0">
                <a:solidFill>
                  <a:srgbClr val="808080"/>
                </a:solidFill>
              </a:rPr>
              <a:t>7/23/2014</a:t>
            </a:r>
            <a:endParaRPr lang="en-US">
              <a:solidFill>
                <a:srgbClr val="808080"/>
              </a:solidFill>
            </a:endParaRPr>
          </a:p>
        </p:txBody>
      </p:sp>
    </p:spTree>
    <p:extLst>
      <p:ext uri="{BB962C8B-B14F-4D97-AF65-F5344CB8AC3E}">
        <p14:creationId xmlns:p14="http://schemas.microsoft.com/office/powerpoint/2010/main" val="649019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23875" y="1209675"/>
            <a:ext cx="8077200" cy="4016375"/>
          </a:xfrm>
        </p:spPr>
        <p:txBody>
          <a:bodyPr/>
          <a:lstStyle/>
          <a:p>
            <a:pPr lvl="0"/>
            <a:endParaRPr lang="en-US" noProof="0"/>
          </a:p>
        </p:txBody>
      </p:sp>
      <p:sp>
        <p:nvSpPr>
          <p:cNvPr id="4" name="Rectangle 31"/>
          <p:cNvSpPr>
            <a:spLocks noGrp="1" noChangeArrowheads="1"/>
          </p:cNvSpPr>
          <p:nvPr>
            <p:ph type="sldNum" sz="quarter" idx="10"/>
          </p:nvPr>
        </p:nvSpPr>
        <p:spPr>
          <a:ln/>
        </p:spPr>
        <p:txBody>
          <a:bodyPr/>
          <a:lstStyle>
            <a:lvl1pPr>
              <a:defRPr/>
            </a:lvl1pPr>
          </a:lstStyle>
          <a:p>
            <a:pPr>
              <a:defRPr/>
            </a:pPr>
            <a:fld id="{83F74F18-8144-45FF-87B1-F2A64EBE676E}" type="slidenum">
              <a:rPr lang="en-US">
                <a:solidFill>
                  <a:srgbClr val="808080"/>
                </a:solidFill>
              </a:rPr>
              <a:pPr>
                <a:defRPr/>
              </a:pPr>
              <a:t>‹#›</a:t>
            </a:fld>
            <a:endParaRPr lang="en-US">
              <a:solidFill>
                <a:srgbClr val="808080"/>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r>
              <a:rPr lang="en-US" smtClean="0">
                <a:solidFill>
                  <a:srgbClr val="808080"/>
                </a:solidFill>
              </a:rPr>
              <a:t>Pedestrian Safety Initiative</a:t>
            </a:r>
            <a:endParaRPr lang="en-US">
              <a:solidFill>
                <a:srgbClr val="808080"/>
              </a:solidFill>
            </a:endParaRPr>
          </a:p>
        </p:txBody>
      </p:sp>
      <p:sp>
        <p:nvSpPr>
          <p:cNvPr id="6" name="Rectangle 25"/>
          <p:cNvSpPr>
            <a:spLocks noGrp="1" noChangeArrowheads="1"/>
          </p:cNvSpPr>
          <p:nvPr>
            <p:ph type="dt" sz="half" idx="12"/>
          </p:nvPr>
        </p:nvSpPr>
        <p:spPr>
          <a:ln/>
        </p:spPr>
        <p:txBody>
          <a:bodyPr/>
          <a:lstStyle>
            <a:lvl1pPr>
              <a:defRPr/>
            </a:lvl1pPr>
          </a:lstStyle>
          <a:p>
            <a:pPr>
              <a:defRPr/>
            </a:pPr>
            <a:r>
              <a:rPr lang="en-US" smtClean="0">
                <a:solidFill>
                  <a:srgbClr val="808080"/>
                </a:solidFill>
              </a:rPr>
              <a:t>7/23/2014</a:t>
            </a:r>
            <a:endParaRPr lang="en-US">
              <a:solidFill>
                <a:srgbClr val="808080"/>
              </a:solidFill>
            </a:endParaRPr>
          </a:p>
        </p:txBody>
      </p:sp>
    </p:spTree>
    <p:extLst>
      <p:ext uri="{BB962C8B-B14F-4D97-AF65-F5344CB8AC3E}">
        <p14:creationId xmlns:p14="http://schemas.microsoft.com/office/powerpoint/2010/main" val="1169353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32"/>
          <p:cNvGrpSpPr>
            <a:grpSpLocks/>
          </p:cNvGrpSpPr>
          <p:nvPr/>
        </p:nvGrpSpPr>
        <p:grpSpPr bwMode="auto">
          <a:xfrm>
            <a:off x="7229475" y="6130925"/>
            <a:ext cx="1708150" cy="534988"/>
            <a:chOff x="1872" y="3456"/>
            <a:chExt cx="1076" cy="337"/>
          </a:xfrm>
        </p:grpSpPr>
        <p:grpSp>
          <p:nvGrpSpPr>
            <p:cNvPr id="5" name="Group 33"/>
            <p:cNvGrpSpPr>
              <a:grpSpLocks/>
            </p:cNvGrpSpPr>
            <p:nvPr userDrawn="1"/>
          </p:nvGrpSpPr>
          <p:grpSpPr bwMode="auto">
            <a:xfrm>
              <a:off x="1872" y="3456"/>
              <a:ext cx="1076" cy="337"/>
              <a:chOff x="4738" y="3846"/>
              <a:chExt cx="1076" cy="337"/>
            </a:xfrm>
          </p:grpSpPr>
          <p:sp>
            <p:nvSpPr>
              <p:cNvPr id="7" name="Line 34"/>
              <p:cNvSpPr>
                <a:spLocks noChangeShapeType="1"/>
              </p:cNvSpPr>
              <p:nvPr/>
            </p:nvSpPr>
            <p:spPr bwMode="auto">
              <a:xfrm>
                <a:off x="4738" y="4033"/>
                <a:ext cx="144" cy="0"/>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8" name="Line 35"/>
              <p:cNvSpPr>
                <a:spLocks noChangeShapeType="1"/>
              </p:cNvSpPr>
              <p:nvPr/>
            </p:nvSpPr>
            <p:spPr bwMode="auto">
              <a:xfrm flipV="1">
                <a:off x="4880" y="3847"/>
                <a:ext cx="48" cy="192"/>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9" name="Line 36"/>
              <p:cNvSpPr>
                <a:spLocks noChangeShapeType="1"/>
              </p:cNvSpPr>
              <p:nvPr/>
            </p:nvSpPr>
            <p:spPr bwMode="auto">
              <a:xfrm>
                <a:off x="4929" y="3846"/>
                <a:ext cx="48" cy="336"/>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0" name="Line 37"/>
              <p:cNvSpPr>
                <a:spLocks noChangeShapeType="1"/>
              </p:cNvSpPr>
              <p:nvPr/>
            </p:nvSpPr>
            <p:spPr bwMode="auto">
              <a:xfrm flipV="1">
                <a:off x="4975" y="4039"/>
                <a:ext cx="48" cy="144"/>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1" name="Line 38"/>
              <p:cNvSpPr>
                <a:spLocks noChangeShapeType="1"/>
              </p:cNvSpPr>
              <p:nvPr/>
            </p:nvSpPr>
            <p:spPr bwMode="auto">
              <a:xfrm>
                <a:off x="5019" y="4041"/>
                <a:ext cx="624" cy="0"/>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2" name="Text Box 39"/>
              <p:cNvSpPr txBox="1">
                <a:spLocks noChangeArrowheads="1"/>
              </p:cNvSpPr>
              <p:nvPr/>
            </p:nvSpPr>
            <p:spPr bwMode="auto">
              <a:xfrm>
                <a:off x="4902" y="3870"/>
                <a:ext cx="912" cy="192"/>
              </a:xfrm>
              <a:prstGeom prst="rect">
                <a:avLst/>
              </a:prstGeom>
              <a:noFill/>
              <a:ln w="9525">
                <a:noFill/>
                <a:miter lim="800000"/>
                <a:headEnd/>
                <a:tailEnd/>
              </a:ln>
              <a:effectLst/>
            </p:spPr>
            <p:txBody>
              <a:bodyPr>
                <a:spAutoFit/>
              </a:bodyPr>
              <a:lstStyle/>
              <a:p>
                <a:pPr>
                  <a:spcBef>
                    <a:spcPct val="50000"/>
                  </a:spcBef>
                  <a:defRPr/>
                </a:pPr>
                <a:r>
                  <a:rPr lang="en-US" sz="1400" b="1">
                    <a:solidFill>
                      <a:srgbClr val="1D4E83"/>
                    </a:solidFill>
                    <a:latin typeface="LubalinGraph" pitchFamily="18" charset="0"/>
                    <a:cs typeface="+mn-cs"/>
                  </a:rPr>
                  <a:t>  </a:t>
                </a:r>
                <a:r>
                  <a:rPr lang="en-US" sz="1400" b="1">
                    <a:solidFill>
                      <a:srgbClr val="1D4E83"/>
                    </a:solidFill>
                    <a:latin typeface="Helvetica" pitchFamily="34" charset="0"/>
                    <a:cs typeface="+mn-cs"/>
                  </a:rPr>
                  <a:t>CountyStat</a:t>
                </a:r>
              </a:p>
            </p:txBody>
          </p:sp>
          <p:sp>
            <p:nvSpPr>
              <p:cNvPr id="13" name="Line 40"/>
              <p:cNvSpPr>
                <a:spLocks noChangeShapeType="1"/>
              </p:cNvSpPr>
              <p:nvPr userDrawn="1"/>
            </p:nvSpPr>
            <p:spPr bwMode="auto">
              <a:xfrm>
                <a:off x="5116" y="4062"/>
                <a:ext cx="528" cy="0"/>
              </a:xfrm>
              <a:prstGeom prst="line">
                <a:avLst/>
              </a:prstGeom>
              <a:noFill/>
              <a:ln w="19050">
                <a:solidFill>
                  <a:srgbClr val="FFCC00"/>
                </a:solidFill>
                <a:round/>
                <a:headEnd/>
                <a:tailEnd/>
              </a:ln>
              <a:effectLst/>
            </p:spPr>
            <p:txBody>
              <a:bodyPr/>
              <a:lstStyle/>
              <a:p>
                <a:pPr>
                  <a:defRPr/>
                </a:pPr>
                <a:endParaRPr lang="en-US">
                  <a:solidFill>
                    <a:srgbClr val="000000"/>
                  </a:solidFill>
                  <a:cs typeface="+mn-cs"/>
                </a:endParaRPr>
              </a:p>
            </p:txBody>
          </p:sp>
          <p:sp>
            <p:nvSpPr>
              <p:cNvPr id="14" name="Line 41"/>
              <p:cNvSpPr>
                <a:spLocks noChangeShapeType="1"/>
              </p:cNvSpPr>
              <p:nvPr userDrawn="1"/>
            </p:nvSpPr>
            <p:spPr bwMode="auto">
              <a:xfrm>
                <a:off x="5308" y="4082"/>
                <a:ext cx="336" cy="0"/>
              </a:xfrm>
              <a:prstGeom prst="line">
                <a:avLst/>
              </a:prstGeom>
              <a:noFill/>
              <a:ln w="19050">
                <a:solidFill>
                  <a:srgbClr val="CC0000"/>
                </a:solidFill>
                <a:round/>
                <a:headEnd/>
                <a:tailEnd/>
              </a:ln>
              <a:effectLst/>
            </p:spPr>
            <p:txBody>
              <a:bodyPr/>
              <a:lstStyle/>
              <a:p>
                <a:pPr>
                  <a:defRPr/>
                </a:pPr>
                <a:endParaRPr lang="en-US">
                  <a:solidFill>
                    <a:srgbClr val="000000"/>
                  </a:solidFill>
                  <a:cs typeface="+mn-cs"/>
                </a:endParaRPr>
              </a:p>
            </p:txBody>
          </p:sp>
        </p:grpSp>
        <p:sp>
          <p:nvSpPr>
            <p:cNvPr id="6" name="Text Box 42"/>
            <p:cNvSpPr txBox="1">
              <a:spLocks noChangeArrowheads="1"/>
            </p:cNvSpPr>
            <p:nvPr userDrawn="1"/>
          </p:nvSpPr>
          <p:spPr bwMode="auto">
            <a:xfrm>
              <a:off x="1872" y="3456"/>
              <a:ext cx="768" cy="231"/>
            </a:xfrm>
            <a:prstGeom prst="rect">
              <a:avLst/>
            </a:prstGeom>
            <a:noFill/>
            <a:ln w="9525">
              <a:noFill/>
              <a:miter lim="800000"/>
              <a:headEnd/>
              <a:tailEnd/>
            </a:ln>
            <a:effectLst/>
          </p:spPr>
          <p:txBody>
            <a:bodyPr>
              <a:spAutoFit/>
            </a:bodyPr>
            <a:lstStyle/>
            <a:p>
              <a:pPr>
                <a:spcBef>
                  <a:spcPct val="50000"/>
                </a:spcBef>
                <a:defRPr/>
              </a:pPr>
              <a:endParaRPr lang="en-US">
                <a:solidFill>
                  <a:srgbClr val="000000"/>
                </a:solidFill>
                <a:cs typeface="+mn-cs"/>
              </a:endParaRPr>
            </a:p>
          </p:txBody>
        </p:sp>
      </p:grpSp>
      <p:grpSp>
        <p:nvGrpSpPr>
          <p:cNvPr id="15" name="Group 14"/>
          <p:cNvGrpSpPr>
            <a:grpSpLocks/>
          </p:cNvGrpSpPr>
          <p:nvPr/>
        </p:nvGrpSpPr>
        <p:grpSpPr bwMode="auto">
          <a:xfrm>
            <a:off x="504825" y="3619500"/>
            <a:ext cx="8159750" cy="215900"/>
            <a:chOff x="312" y="24"/>
            <a:chExt cx="5140" cy="136"/>
          </a:xfrm>
        </p:grpSpPr>
        <p:sp>
          <p:nvSpPr>
            <p:cNvPr id="16" name="Rectangle 47"/>
            <p:cNvSpPr>
              <a:spLocks noChangeArrowheads="1"/>
            </p:cNvSpPr>
            <p:nvPr userDrawn="1"/>
          </p:nvSpPr>
          <p:spPr bwMode="auto">
            <a:xfrm>
              <a:off x="312" y="24"/>
              <a:ext cx="5136" cy="34"/>
            </a:xfrm>
            <a:prstGeom prst="rect">
              <a:avLst/>
            </a:prstGeom>
            <a:solidFill>
              <a:srgbClr val="1D4E83"/>
            </a:solidFill>
            <a:ln w="9525">
              <a:noFill/>
              <a:miter lim="800000"/>
              <a:headEnd/>
              <a:tailEnd/>
            </a:ln>
            <a:effectLst/>
          </p:spPr>
          <p:txBody>
            <a:bodyPr wrap="none" anchor="ctr"/>
            <a:lstStyle/>
            <a:p>
              <a:pPr>
                <a:defRPr/>
              </a:pPr>
              <a:endParaRPr lang="en-US" sz="2400" b="1">
                <a:solidFill>
                  <a:srgbClr val="1D4E83"/>
                </a:solidFill>
                <a:cs typeface="+mn-cs"/>
              </a:endParaRPr>
            </a:p>
          </p:txBody>
        </p:sp>
        <p:sp>
          <p:nvSpPr>
            <p:cNvPr id="17" name="Text Box 48"/>
            <p:cNvSpPr txBox="1">
              <a:spLocks noChangeArrowheads="1"/>
            </p:cNvSpPr>
            <p:nvPr userDrawn="1"/>
          </p:nvSpPr>
          <p:spPr bwMode="auto">
            <a:xfrm>
              <a:off x="1468" y="76"/>
              <a:ext cx="3984" cy="34"/>
            </a:xfrm>
            <a:prstGeom prst="rect">
              <a:avLst/>
            </a:prstGeom>
            <a:solidFill>
              <a:srgbClr val="FFCC00"/>
            </a:solidFill>
            <a:ln w="9525">
              <a:noFill/>
              <a:miter lim="800000"/>
              <a:headEnd/>
              <a:tailEnd/>
            </a:ln>
            <a:effectLst/>
          </p:spPr>
          <p:txBody>
            <a:bodyPr wrap="none"/>
            <a:lstStyle/>
            <a:p>
              <a:pPr>
                <a:spcBef>
                  <a:spcPct val="50000"/>
                </a:spcBef>
                <a:defRPr/>
              </a:pPr>
              <a:endParaRPr lang="en-US">
                <a:solidFill>
                  <a:srgbClr val="000000"/>
                </a:solidFill>
                <a:cs typeface="+mn-cs"/>
              </a:endParaRPr>
            </a:p>
          </p:txBody>
        </p:sp>
        <p:sp>
          <p:nvSpPr>
            <p:cNvPr id="18" name="Text Box 49"/>
            <p:cNvSpPr txBox="1">
              <a:spLocks noChangeArrowheads="1"/>
            </p:cNvSpPr>
            <p:nvPr userDrawn="1"/>
          </p:nvSpPr>
          <p:spPr bwMode="auto">
            <a:xfrm>
              <a:off x="3288" y="127"/>
              <a:ext cx="2164" cy="33"/>
            </a:xfrm>
            <a:prstGeom prst="rect">
              <a:avLst/>
            </a:prstGeom>
            <a:solidFill>
              <a:srgbClr val="A00000"/>
            </a:solidFill>
            <a:ln w="9525">
              <a:noFill/>
              <a:miter lim="800000"/>
              <a:headEnd/>
              <a:tailEnd/>
            </a:ln>
          </p:spPr>
          <p:txBody>
            <a:bodyPr wrap="none"/>
            <a:lstStyle/>
            <a:p>
              <a:pPr>
                <a:spcBef>
                  <a:spcPct val="50000"/>
                </a:spcBef>
                <a:defRPr/>
              </a:pPr>
              <a:endParaRPr lang="en-US">
                <a:solidFill>
                  <a:srgbClr val="000000"/>
                </a:solidFill>
                <a:cs typeface="+mn-cs"/>
              </a:endParaRPr>
            </a:p>
          </p:txBody>
        </p:sp>
      </p:grpSp>
      <p:sp>
        <p:nvSpPr>
          <p:cNvPr id="5122" name="Rectangle 2"/>
          <p:cNvSpPr>
            <a:spLocks noGrp="1" noChangeArrowheads="1"/>
          </p:cNvSpPr>
          <p:nvPr>
            <p:ph type="ctrTitle"/>
          </p:nvPr>
        </p:nvSpPr>
        <p:spPr>
          <a:xfrm>
            <a:off x="685800" y="2701925"/>
            <a:ext cx="7772400" cy="898525"/>
          </a:xfrm>
        </p:spPr>
        <p:txBody>
          <a:bodyPr/>
          <a:lstStyle>
            <a:lvl1pPr>
              <a:defRPr sz="2600"/>
            </a:lvl1pPr>
          </a:lstStyle>
          <a:p>
            <a:r>
              <a:rPr lang="en-US"/>
              <a:t>Click to edit Master title style</a:t>
            </a:r>
          </a:p>
        </p:txBody>
      </p:sp>
      <p:sp>
        <p:nvSpPr>
          <p:cNvPr id="5138" name="Rectangle 18"/>
          <p:cNvSpPr>
            <a:spLocks noGrp="1" noChangeArrowheads="1"/>
          </p:cNvSpPr>
          <p:nvPr>
            <p:ph type="subTitle" idx="1"/>
          </p:nvPr>
        </p:nvSpPr>
        <p:spPr>
          <a:xfrm>
            <a:off x="3886200" y="3838575"/>
            <a:ext cx="4762500" cy="685800"/>
          </a:xfrm>
        </p:spPr>
        <p:txBody>
          <a:bodyPr/>
          <a:lstStyle>
            <a:lvl1pPr marL="0" indent="0" algn="r">
              <a:buFont typeface="Wingdings" pitchFamily="2" charset="2"/>
              <a:buNone/>
              <a:defRPr>
                <a:solidFill>
                  <a:schemeClr val="bg2"/>
                </a:solidFill>
              </a:defRPr>
            </a:lvl1pPr>
          </a:lstStyle>
          <a:p>
            <a:r>
              <a:rPr lang="en-US"/>
              <a:t>Click to edit Master subtitle style</a:t>
            </a:r>
          </a:p>
        </p:txBody>
      </p:sp>
    </p:spTree>
    <p:extLst>
      <p:ext uri="{BB962C8B-B14F-4D97-AF65-F5344CB8AC3E}">
        <p14:creationId xmlns:p14="http://schemas.microsoft.com/office/powerpoint/2010/main" val="2563849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sldNum" sz="quarter" idx="10"/>
          </p:nvPr>
        </p:nvSpPr>
        <p:spPr>
          <a:ln/>
        </p:spPr>
        <p:txBody>
          <a:bodyPr/>
          <a:lstStyle>
            <a:lvl1pPr>
              <a:defRPr/>
            </a:lvl1pPr>
          </a:lstStyle>
          <a:p>
            <a:pPr>
              <a:defRPr/>
            </a:pPr>
            <a:fld id="{D4C66FE7-341A-4D58-9F74-4FB6AC309FC3}" type="slidenum">
              <a:rPr lang="en-US">
                <a:solidFill>
                  <a:srgbClr val="808080"/>
                </a:solidFill>
              </a:rPr>
              <a:pPr>
                <a:defRPr/>
              </a:pPr>
              <a:t>‹#›</a:t>
            </a:fld>
            <a:endParaRPr lang="en-US">
              <a:solidFill>
                <a:srgbClr val="808080"/>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r>
              <a:rPr lang="en-US" smtClean="0">
                <a:solidFill>
                  <a:srgbClr val="808080"/>
                </a:solidFill>
              </a:rPr>
              <a:t>Pedestrian Safety Initiative</a:t>
            </a:r>
            <a:endParaRPr lang="en-US">
              <a:solidFill>
                <a:srgbClr val="808080"/>
              </a:solidFill>
            </a:endParaRPr>
          </a:p>
        </p:txBody>
      </p:sp>
      <p:sp>
        <p:nvSpPr>
          <p:cNvPr id="6" name="Rectangle 25"/>
          <p:cNvSpPr>
            <a:spLocks noGrp="1" noChangeArrowheads="1"/>
          </p:cNvSpPr>
          <p:nvPr>
            <p:ph type="dt" sz="half" idx="12"/>
          </p:nvPr>
        </p:nvSpPr>
        <p:spPr>
          <a:ln/>
        </p:spPr>
        <p:txBody>
          <a:bodyPr/>
          <a:lstStyle>
            <a:lvl1pPr>
              <a:defRPr/>
            </a:lvl1pPr>
          </a:lstStyle>
          <a:p>
            <a:pPr>
              <a:defRPr/>
            </a:pPr>
            <a:r>
              <a:rPr lang="en-US" smtClean="0">
                <a:solidFill>
                  <a:srgbClr val="808080"/>
                </a:solidFill>
              </a:rPr>
              <a:t>7/23/2014</a:t>
            </a:r>
            <a:endParaRPr lang="en-US">
              <a:solidFill>
                <a:srgbClr val="808080"/>
              </a:solidFill>
            </a:endParaRPr>
          </a:p>
        </p:txBody>
      </p:sp>
    </p:spTree>
    <p:extLst>
      <p:ext uri="{BB962C8B-B14F-4D97-AF65-F5344CB8AC3E}">
        <p14:creationId xmlns:p14="http://schemas.microsoft.com/office/powerpoint/2010/main" val="2879588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sldNum" sz="quarter" idx="10"/>
          </p:nvPr>
        </p:nvSpPr>
        <p:spPr>
          <a:ln/>
        </p:spPr>
        <p:txBody>
          <a:bodyPr/>
          <a:lstStyle>
            <a:lvl1pPr>
              <a:defRPr/>
            </a:lvl1pPr>
          </a:lstStyle>
          <a:p>
            <a:pPr>
              <a:defRPr/>
            </a:pPr>
            <a:fld id="{6C8A4A70-2156-475E-A3CB-7AC8CB56760C}" type="slidenum">
              <a:rPr lang="en-US">
                <a:solidFill>
                  <a:srgbClr val="808080"/>
                </a:solidFill>
              </a:rPr>
              <a:pPr>
                <a:defRPr/>
              </a:pPr>
              <a:t>‹#›</a:t>
            </a:fld>
            <a:endParaRPr lang="en-US">
              <a:solidFill>
                <a:srgbClr val="808080"/>
              </a:solidFill>
            </a:endParaRPr>
          </a:p>
        </p:txBody>
      </p:sp>
      <p:sp>
        <p:nvSpPr>
          <p:cNvPr id="3" name="Rectangle 45"/>
          <p:cNvSpPr>
            <a:spLocks noGrp="1" noChangeArrowheads="1"/>
          </p:cNvSpPr>
          <p:nvPr>
            <p:ph type="ftr" sz="quarter" idx="11"/>
          </p:nvPr>
        </p:nvSpPr>
        <p:spPr>
          <a:ln/>
        </p:spPr>
        <p:txBody>
          <a:bodyPr/>
          <a:lstStyle>
            <a:lvl1pPr>
              <a:defRPr/>
            </a:lvl1pPr>
          </a:lstStyle>
          <a:p>
            <a:pPr>
              <a:defRPr/>
            </a:pPr>
            <a:r>
              <a:rPr lang="en-US" smtClean="0">
                <a:solidFill>
                  <a:srgbClr val="808080"/>
                </a:solidFill>
              </a:rPr>
              <a:t>Pedestrian Safety Initiative</a:t>
            </a:r>
            <a:endParaRPr lang="en-US">
              <a:solidFill>
                <a:srgbClr val="808080"/>
              </a:solidFill>
            </a:endParaRPr>
          </a:p>
        </p:txBody>
      </p:sp>
      <p:sp>
        <p:nvSpPr>
          <p:cNvPr id="4" name="Rectangle 25"/>
          <p:cNvSpPr>
            <a:spLocks noGrp="1" noChangeArrowheads="1"/>
          </p:cNvSpPr>
          <p:nvPr>
            <p:ph type="dt" sz="half" idx="12"/>
          </p:nvPr>
        </p:nvSpPr>
        <p:spPr>
          <a:ln/>
        </p:spPr>
        <p:txBody>
          <a:bodyPr/>
          <a:lstStyle>
            <a:lvl1pPr>
              <a:defRPr/>
            </a:lvl1pPr>
          </a:lstStyle>
          <a:p>
            <a:pPr>
              <a:defRPr/>
            </a:pPr>
            <a:r>
              <a:rPr lang="en-US" smtClean="0">
                <a:solidFill>
                  <a:srgbClr val="808080"/>
                </a:solidFill>
              </a:rPr>
              <a:t>7/23/2014</a:t>
            </a:r>
            <a:endParaRPr lang="en-US">
              <a:solidFill>
                <a:srgbClr val="808080"/>
              </a:solidFill>
            </a:endParaRPr>
          </a:p>
        </p:txBody>
      </p:sp>
    </p:spTree>
    <p:extLst>
      <p:ext uri="{BB962C8B-B14F-4D97-AF65-F5344CB8AC3E}">
        <p14:creationId xmlns:p14="http://schemas.microsoft.com/office/powerpoint/2010/main" val="3573916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88"/>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23875" y="1209675"/>
            <a:ext cx="3962400" cy="4016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1209675"/>
            <a:ext cx="3962400" cy="4016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sldNum" sz="quarter" idx="10"/>
          </p:nvPr>
        </p:nvSpPr>
        <p:spPr>
          <a:ln/>
        </p:spPr>
        <p:txBody>
          <a:bodyPr/>
          <a:lstStyle>
            <a:lvl1pPr>
              <a:defRPr/>
            </a:lvl1pPr>
          </a:lstStyle>
          <a:p>
            <a:pPr>
              <a:defRPr/>
            </a:pPr>
            <a:fld id="{FF089B76-BBDE-4F69-A23A-D55F5390496E}" type="slidenum">
              <a:rPr lang="en-US">
                <a:solidFill>
                  <a:srgbClr val="808080"/>
                </a:solidFill>
              </a:rPr>
              <a:pPr>
                <a:defRPr/>
              </a:pPr>
              <a:t>‹#›</a:t>
            </a:fld>
            <a:endParaRPr lang="en-US">
              <a:solidFill>
                <a:srgbClr val="808080"/>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r>
              <a:rPr lang="en-US" smtClean="0">
                <a:solidFill>
                  <a:srgbClr val="808080"/>
                </a:solidFill>
              </a:rPr>
              <a:t>Pedestrian Safety Initiative</a:t>
            </a:r>
            <a:endParaRPr lang="en-US">
              <a:solidFill>
                <a:srgbClr val="808080"/>
              </a:solidFill>
            </a:endParaRPr>
          </a:p>
        </p:txBody>
      </p:sp>
      <p:sp>
        <p:nvSpPr>
          <p:cNvPr id="7" name="Rectangle 25"/>
          <p:cNvSpPr>
            <a:spLocks noGrp="1" noChangeArrowheads="1"/>
          </p:cNvSpPr>
          <p:nvPr>
            <p:ph type="dt" sz="half" idx="12"/>
          </p:nvPr>
        </p:nvSpPr>
        <p:spPr>
          <a:ln/>
        </p:spPr>
        <p:txBody>
          <a:bodyPr/>
          <a:lstStyle>
            <a:lvl1pPr>
              <a:defRPr/>
            </a:lvl1pPr>
          </a:lstStyle>
          <a:p>
            <a:pPr>
              <a:defRPr/>
            </a:pPr>
            <a:r>
              <a:rPr lang="en-US" smtClean="0">
                <a:solidFill>
                  <a:srgbClr val="808080"/>
                </a:solidFill>
              </a:rPr>
              <a:t>7/23/2014</a:t>
            </a:r>
            <a:endParaRPr lang="en-US">
              <a:solidFill>
                <a:srgbClr val="808080"/>
              </a:solidFill>
            </a:endParaRPr>
          </a:p>
        </p:txBody>
      </p:sp>
    </p:spTree>
    <p:extLst>
      <p:ext uri="{BB962C8B-B14F-4D97-AF65-F5344CB8AC3E}">
        <p14:creationId xmlns:p14="http://schemas.microsoft.com/office/powerpoint/2010/main" val="3912286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23875" y="1209675"/>
            <a:ext cx="8077200" cy="4016375"/>
          </a:xfrm>
        </p:spPr>
        <p:txBody>
          <a:bodyPr/>
          <a:lstStyle/>
          <a:p>
            <a:pPr lvl="0"/>
            <a:endParaRPr lang="en-US" noProof="0"/>
          </a:p>
        </p:txBody>
      </p:sp>
      <p:sp>
        <p:nvSpPr>
          <p:cNvPr id="4" name="Rectangle 31"/>
          <p:cNvSpPr>
            <a:spLocks noGrp="1" noChangeArrowheads="1"/>
          </p:cNvSpPr>
          <p:nvPr>
            <p:ph type="sldNum" sz="quarter" idx="10"/>
          </p:nvPr>
        </p:nvSpPr>
        <p:spPr>
          <a:ln/>
        </p:spPr>
        <p:txBody>
          <a:bodyPr/>
          <a:lstStyle>
            <a:lvl1pPr>
              <a:defRPr/>
            </a:lvl1pPr>
          </a:lstStyle>
          <a:p>
            <a:pPr>
              <a:defRPr/>
            </a:pPr>
            <a:fld id="{83F74F18-8144-45FF-87B1-F2A64EBE676E}" type="slidenum">
              <a:rPr lang="en-US">
                <a:solidFill>
                  <a:srgbClr val="808080"/>
                </a:solidFill>
              </a:rPr>
              <a:pPr>
                <a:defRPr/>
              </a:pPr>
              <a:t>‹#›</a:t>
            </a:fld>
            <a:endParaRPr lang="en-US">
              <a:solidFill>
                <a:srgbClr val="808080"/>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r>
              <a:rPr lang="en-US" smtClean="0">
                <a:solidFill>
                  <a:srgbClr val="808080"/>
                </a:solidFill>
              </a:rPr>
              <a:t>Pedestrian Safety Initiative</a:t>
            </a:r>
            <a:endParaRPr lang="en-US">
              <a:solidFill>
                <a:srgbClr val="808080"/>
              </a:solidFill>
            </a:endParaRPr>
          </a:p>
        </p:txBody>
      </p:sp>
      <p:sp>
        <p:nvSpPr>
          <p:cNvPr id="6" name="Rectangle 25"/>
          <p:cNvSpPr>
            <a:spLocks noGrp="1" noChangeArrowheads="1"/>
          </p:cNvSpPr>
          <p:nvPr>
            <p:ph type="dt" sz="half" idx="12"/>
          </p:nvPr>
        </p:nvSpPr>
        <p:spPr>
          <a:ln/>
        </p:spPr>
        <p:txBody>
          <a:bodyPr/>
          <a:lstStyle>
            <a:lvl1pPr>
              <a:defRPr/>
            </a:lvl1pPr>
          </a:lstStyle>
          <a:p>
            <a:pPr>
              <a:defRPr/>
            </a:pPr>
            <a:r>
              <a:rPr lang="en-US" smtClean="0">
                <a:solidFill>
                  <a:srgbClr val="808080"/>
                </a:solidFill>
              </a:rPr>
              <a:t>7/23/2014</a:t>
            </a:r>
            <a:endParaRPr lang="en-US">
              <a:solidFill>
                <a:srgbClr val="808080"/>
              </a:solidFill>
            </a:endParaRPr>
          </a:p>
        </p:txBody>
      </p:sp>
    </p:spTree>
    <p:extLst>
      <p:ext uri="{BB962C8B-B14F-4D97-AF65-F5344CB8AC3E}">
        <p14:creationId xmlns:p14="http://schemas.microsoft.com/office/powerpoint/2010/main" val="26883083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32"/>
          <p:cNvGrpSpPr>
            <a:grpSpLocks/>
          </p:cNvGrpSpPr>
          <p:nvPr/>
        </p:nvGrpSpPr>
        <p:grpSpPr bwMode="auto">
          <a:xfrm>
            <a:off x="7229475" y="6130925"/>
            <a:ext cx="1708150" cy="534988"/>
            <a:chOff x="1872" y="3456"/>
            <a:chExt cx="1076" cy="337"/>
          </a:xfrm>
        </p:grpSpPr>
        <p:grpSp>
          <p:nvGrpSpPr>
            <p:cNvPr id="5" name="Group 33"/>
            <p:cNvGrpSpPr>
              <a:grpSpLocks/>
            </p:cNvGrpSpPr>
            <p:nvPr userDrawn="1"/>
          </p:nvGrpSpPr>
          <p:grpSpPr bwMode="auto">
            <a:xfrm>
              <a:off x="1872" y="3456"/>
              <a:ext cx="1076" cy="337"/>
              <a:chOff x="4738" y="3846"/>
              <a:chExt cx="1076" cy="337"/>
            </a:xfrm>
          </p:grpSpPr>
          <p:sp>
            <p:nvSpPr>
              <p:cNvPr id="7" name="Line 34"/>
              <p:cNvSpPr>
                <a:spLocks noChangeShapeType="1"/>
              </p:cNvSpPr>
              <p:nvPr/>
            </p:nvSpPr>
            <p:spPr bwMode="auto">
              <a:xfrm>
                <a:off x="4738" y="4033"/>
                <a:ext cx="144" cy="0"/>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8" name="Line 35"/>
              <p:cNvSpPr>
                <a:spLocks noChangeShapeType="1"/>
              </p:cNvSpPr>
              <p:nvPr/>
            </p:nvSpPr>
            <p:spPr bwMode="auto">
              <a:xfrm flipV="1">
                <a:off x="4880" y="3847"/>
                <a:ext cx="48" cy="192"/>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9" name="Line 36"/>
              <p:cNvSpPr>
                <a:spLocks noChangeShapeType="1"/>
              </p:cNvSpPr>
              <p:nvPr/>
            </p:nvSpPr>
            <p:spPr bwMode="auto">
              <a:xfrm>
                <a:off x="4929" y="3846"/>
                <a:ext cx="48" cy="336"/>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0" name="Line 37"/>
              <p:cNvSpPr>
                <a:spLocks noChangeShapeType="1"/>
              </p:cNvSpPr>
              <p:nvPr/>
            </p:nvSpPr>
            <p:spPr bwMode="auto">
              <a:xfrm flipV="1">
                <a:off x="4975" y="4039"/>
                <a:ext cx="48" cy="144"/>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1" name="Line 38"/>
              <p:cNvSpPr>
                <a:spLocks noChangeShapeType="1"/>
              </p:cNvSpPr>
              <p:nvPr/>
            </p:nvSpPr>
            <p:spPr bwMode="auto">
              <a:xfrm>
                <a:off x="5019" y="4041"/>
                <a:ext cx="624" cy="0"/>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2" name="Text Box 39"/>
              <p:cNvSpPr txBox="1">
                <a:spLocks noChangeArrowheads="1"/>
              </p:cNvSpPr>
              <p:nvPr/>
            </p:nvSpPr>
            <p:spPr bwMode="auto">
              <a:xfrm>
                <a:off x="4902" y="3870"/>
                <a:ext cx="912" cy="192"/>
              </a:xfrm>
              <a:prstGeom prst="rect">
                <a:avLst/>
              </a:prstGeom>
              <a:noFill/>
              <a:ln w="9525">
                <a:noFill/>
                <a:miter lim="800000"/>
                <a:headEnd/>
                <a:tailEnd/>
              </a:ln>
              <a:effectLst/>
            </p:spPr>
            <p:txBody>
              <a:bodyPr>
                <a:spAutoFit/>
              </a:bodyPr>
              <a:lstStyle/>
              <a:p>
                <a:pPr>
                  <a:spcBef>
                    <a:spcPct val="50000"/>
                  </a:spcBef>
                  <a:defRPr/>
                </a:pPr>
                <a:r>
                  <a:rPr lang="en-US" sz="1400" b="1">
                    <a:solidFill>
                      <a:srgbClr val="1D4E83"/>
                    </a:solidFill>
                    <a:latin typeface="LubalinGraph" pitchFamily="18" charset="0"/>
                    <a:cs typeface="+mn-cs"/>
                  </a:rPr>
                  <a:t>  </a:t>
                </a:r>
                <a:r>
                  <a:rPr lang="en-US" sz="1400" b="1">
                    <a:solidFill>
                      <a:srgbClr val="1D4E83"/>
                    </a:solidFill>
                    <a:latin typeface="Helvetica" pitchFamily="34" charset="0"/>
                    <a:cs typeface="+mn-cs"/>
                  </a:rPr>
                  <a:t>CountyStat</a:t>
                </a:r>
              </a:p>
            </p:txBody>
          </p:sp>
          <p:sp>
            <p:nvSpPr>
              <p:cNvPr id="13" name="Line 40"/>
              <p:cNvSpPr>
                <a:spLocks noChangeShapeType="1"/>
              </p:cNvSpPr>
              <p:nvPr userDrawn="1"/>
            </p:nvSpPr>
            <p:spPr bwMode="auto">
              <a:xfrm>
                <a:off x="5116" y="4062"/>
                <a:ext cx="528" cy="0"/>
              </a:xfrm>
              <a:prstGeom prst="line">
                <a:avLst/>
              </a:prstGeom>
              <a:noFill/>
              <a:ln w="19050">
                <a:solidFill>
                  <a:srgbClr val="FFCC00"/>
                </a:solidFill>
                <a:round/>
                <a:headEnd/>
                <a:tailEnd/>
              </a:ln>
              <a:effectLst/>
            </p:spPr>
            <p:txBody>
              <a:bodyPr/>
              <a:lstStyle/>
              <a:p>
                <a:pPr>
                  <a:defRPr/>
                </a:pPr>
                <a:endParaRPr lang="en-US">
                  <a:solidFill>
                    <a:srgbClr val="000000"/>
                  </a:solidFill>
                  <a:cs typeface="+mn-cs"/>
                </a:endParaRPr>
              </a:p>
            </p:txBody>
          </p:sp>
          <p:sp>
            <p:nvSpPr>
              <p:cNvPr id="14" name="Line 41"/>
              <p:cNvSpPr>
                <a:spLocks noChangeShapeType="1"/>
              </p:cNvSpPr>
              <p:nvPr userDrawn="1"/>
            </p:nvSpPr>
            <p:spPr bwMode="auto">
              <a:xfrm>
                <a:off x="5308" y="4082"/>
                <a:ext cx="336" cy="0"/>
              </a:xfrm>
              <a:prstGeom prst="line">
                <a:avLst/>
              </a:prstGeom>
              <a:noFill/>
              <a:ln w="19050">
                <a:solidFill>
                  <a:srgbClr val="CC0000"/>
                </a:solidFill>
                <a:round/>
                <a:headEnd/>
                <a:tailEnd/>
              </a:ln>
              <a:effectLst/>
            </p:spPr>
            <p:txBody>
              <a:bodyPr/>
              <a:lstStyle/>
              <a:p>
                <a:pPr>
                  <a:defRPr/>
                </a:pPr>
                <a:endParaRPr lang="en-US">
                  <a:solidFill>
                    <a:srgbClr val="000000"/>
                  </a:solidFill>
                  <a:cs typeface="+mn-cs"/>
                </a:endParaRPr>
              </a:p>
            </p:txBody>
          </p:sp>
        </p:grpSp>
        <p:sp>
          <p:nvSpPr>
            <p:cNvPr id="6" name="Text Box 42"/>
            <p:cNvSpPr txBox="1">
              <a:spLocks noChangeArrowheads="1"/>
            </p:cNvSpPr>
            <p:nvPr userDrawn="1"/>
          </p:nvSpPr>
          <p:spPr bwMode="auto">
            <a:xfrm>
              <a:off x="1872" y="3456"/>
              <a:ext cx="768" cy="231"/>
            </a:xfrm>
            <a:prstGeom prst="rect">
              <a:avLst/>
            </a:prstGeom>
            <a:noFill/>
            <a:ln w="9525">
              <a:noFill/>
              <a:miter lim="800000"/>
              <a:headEnd/>
              <a:tailEnd/>
            </a:ln>
            <a:effectLst/>
          </p:spPr>
          <p:txBody>
            <a:bodyPr>
              <a:spAutoFit/>
            </a:bodyPr>
            <a:lstStyle/>
            <a:p>
              <a:pPr>
                <a:spcBef>
                  <a:spcPct val="50000"/>
                </a:spcBef>
                <a:defRPr/>
              </a:pPr>
              <a:endParaRPr lang="en-US">
                <a:solidFill>
                  <a:srgbClr val="000000"/>
                </a:solidFill>
                <a:cs typeface="+mn-cs"/>
              </a:endParaRPr>
            </a:p>
          </p:txBody>
        </p:sp>
      </p:grpSp>
      <p:grpSp>
        <p:nvGrpSpPr>
          <p:cNvPr id="15" name="Group 14"/>
          <p:cNvGrpSpPr>
            <a:grpSpLocks/>
          </p:cNvGrpSpPr>
          <p:nvPr/>
        </p:nvGrpSpPr>
        <p:grpSpPr bwMode="auto">
          <a:xfrm>
            <a:off x="504825" y="3619500"/>
            <a:ext cx="8159750" cy="215900"/>
            <a:chOff x="312" y="24"/>
            <a:chExt cx="5140" cy="136"/>
          </a:xfrm>
        </p:grpSpPr>
        <p:sp>
          <p:nvSpPr>
            <p:cNvPr id="16" name="Rectangle 47"/>
            <p:cNvSpPr>
              <a:spLocks noChangeArrowheads="1"/>
            </p:cNvSpPr>
            <p:nvPr userDrawn="1"/>
          </p:nvSpPr>
          <p:spPr bwMode="auto">
            <a:xfrm>
              <a:off x="312" y="24"/>
              <a:ext cx="5136" cy="34"/>
            </a:xfrm>
            <a:prstGeom prst="rect">
              <a:avLst/>
            </a:prstGeom>
            <a:solidFill>
              <a:srgbClr val="1D4E83"/>
            </a:solidFill>
            <a:ln w="9525">
              <a:noFill/>
              <a:miter lim="800000"/>
              <a:headEnd/>
              <a:tailEnd/>
            </a:ln>
            <a:effectLst/>
          </p:spPr>
          <p:txBody>
            <a:bodyPr wrap="none" anchor="ctr"/>
            <a:lstStyle/>
            <a:p>
              <a:pPr>
                <a:defRPr/>
              </a:pPr>
              <a:endParaRPr lang="en-US" sz="2400" b="1">
                <a:solidFill>
                  <a:srgbClr val="1D4E83"/>
                </a:solidFill>
                <a:cs typeface="+mn-cs"/>
              </a:endParaRPr>
            </a:p>
          </p:txBody>
        </p:sp>
        <p:sp>
          <p:nvSpPr>
            <p:cNvPr id="17" name="Text Box 48"/>
            <p:cNvSpPr txBox="1">
              <a:spLocks noChangeArrowheads="1"/>
            </p:cNvSpPr>
            <p:nvPr userDrawn="1"/>
          </p:nvSpPr>
          <p:spPr bwMode="auto">
            <a:xfrm>
              <a:off x="1468" y="76"/>
              <a:ext cx="3984" cy="34"/>
            </a:xfrm>
            <a:prstGeom prst="rect">
              <a:avLst/>
            </a:prstGeom>
            <a:solidFill>
              <a:srgbClr val="FFCC00"/>
            </a:solidFill>
            <a:ln w="9525">
              <a:noFill/>
              <a:miter lim="800000"/>
              <a:headEnd/>
              <a:tailEnd/>
            </a:ln>
            <a:effectLst/>
          </p:spPr>
          <p:txBody>
            <a:bodyPr wrap="none"/>
            <a:lstStyle/>
            <a:p>
              <a:pPr>
                <a:spcBef>
                  <a:spcPct val="50000"/>
                </a:spcBef>
                <a:defRPr/>
              </a:pPr>
              <a:endParaRPr lang="en-US">
                <a:solidFill>
                  <a:srgbClr val="000000"/>
                </a:solidFill>
                <a:cs typeface="+mn-cs"/>
              </a:endParaRPr>
            </a:p>
          </p:txBody>
        </p:sp>
        <p:sp>
          <p:nvSpPr>
            <p:cNvPr id="18" name="Text Box 49"/>
            <p:cNvSpPr txBox="1">
              <a:spLocks noChangeArrowheads="1"/>
            </p:cNvSpPr>
            <p:nvPr userDrawn="1"/>
          </p:nvSpPr>
          <p:spPr bwMode="auto">
            <a:xfrm>
              <a:off x="3288" y="127"/>
              <a:ext cx="2164" cy="33"/>
            </a:xfrm>
            <a:prstGeom prst="rect">
              <a:avLst/>
            </a:prstGeom>
            <a:solidFill>
              <a:srgbClr val="A00000"/>
            </a:solidFill>
            <a:ln w="9525">
              <a:noFill/>
              <a:miter lim="800000"/>
              <a:headEnd/>
              <a:tailEnd/>
            </a:ln>
          </p:spPr>
          <p:txBody>
            <a:bodyPr wrap="none"/>
            <a:lstStyle/>
            <a:p>
              <a:pPr>
                <a:spcBef>
                  <a:spcPct val="50000"/>
                </a:spcBef>
                <a:defRPr/>
              </a:pPr>
              <a:endParaRPr lang="en-US">
                <a:solidFill>
                  <a:srgbClr val="000000"/>
                </a:solidFill>
                <a:cs typeface="+mn-cs"/>
              </a:endParaRPr>
            </a:p>
          </p:txBody>
        </p:sp>
      </p:grpSp>
      <p:sp>
        <p:nvSpPr>
          <p:cNvPr id="5122" name="Rectangle 2"/>
          <p:cNvSpPr>
            <a:spLocks noGrp="1" noChangeArrowheads="1"/>
          </p:cNvSpPr>
          <p:nvPr>
            <p:ph type="ctrTitle"/>
          </p:nvPr>
        </p:nvSpPr>
        <p:spPr>
          <a:xfrm>
            <a:off x="685800" y="2701925"/>
            <a:ext cx="7772400" cy="898525"/>
          </a:xfrm>
        </p:spPr>
        <p:txBody>
          <a:bodyPr/>
          <a:lstStyle>
            <a:lvl1pPr>
              <a:defRPr sz="2600"/>
            </a:lvl1pPr>
          </a:lstStyle>
          <a:p>
            <a:r>
              <a:rPr lang="en-US"/>
              <a:t>Click to edit Master title style</a:t>
            </a:r>
          </a:p>
        </p:txBody>
      </p:sp>
      <p:sp>
        <p:nvSpPr>
          <p:cNvPr id="5138" name="Rectangle 18"/>
          <p:cNvSpPr>
            <a:spLocks noGrp="1" noChangeArrowheads="1"/>
          </p:cNvSpPr>
          <p:nvPr>
            <p:ph type="subTitle" idx="1"/>
          </p:nvPr>
        </p:nvSpPr>
        <p:spPr>
          <a:xfrm>
            <a:off x="3886200" y="3838575"/>
            <a:ext cx="4762500" cy="685800"/>
          </a:xfrm>
        </p:spPr>
        <p:txBody>
          <a:bodyPr/>
          <a:lstStyle>
            <a:lvl1pPr marL="0" indent="0" algn="r">
              <a:buFont typeface="Wingdings" pitchFamily="2" charset="2"/>
              <a:buNone/>
              <a:defRPr>
                <a:solidFill>
                  <a:schemeClr val="bg2"/>
                </a:solidFill>
              </a:defRPr>
            </a:lvl1pPr>
          </a:lstStyle>
          <a:p>
            <a:r>
              <a:rPr lang="en-US"/>
              <a:t>Click to edit Master subtitle style</a:t>
            </a:r>
          </a:p>
        </p:txBody>
      </p:sp>
    </p:spTree>
    <p:extLst>
      <p:ext uri="{BB962C8B-B14F-4D97-AF65-F5344CB8AC3E}">
        <p14:creationId xmlns:p14="http://schemas.microsoft.com/office/powerpoint/2010/main" val="20122579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sldNum" sz="quarter" idx="10"/>
          </p:nvPr>
        </p:nvSpPr>
        <p:spPr>
          <a:ln/>
        </p:spPr>
        <p:txBody>
          <a:bodyPr/>
          <a:lstStyle>
            <a:lvl1pPr>
              <a:defRPr/>
            </a:lvl1pPr>
          </a:lstStyle>
          <a:p>
            <a:pPr>
              <a:defRPr/>
            </a:pPr>
            <a:fld id="{D4C66FE7-341A-4D58-9F74-4FB6AC309FC3}" type="slidenum">
              <a:rPr lang="en-US">
                <a:solidFill>
                  <a:srgbClr val="808080"/>
                </a:solidFill>
              </a:rPr>
              <a:pPr>
                <a:defRPr/>
              </a:pPr>
              <a:t>‹#›</a:t>
            </a:fld>
            <a:endParaRPr lang="en-US">
              <a:solidFill>
                <a:srgbClr val="808080"/>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r>
              <a:rPr lang="en-US" smtClean="0">
                <a:solidFill>
                  <a:srgbClr val="808080"/>
                </a:solidFill>
              </a:rPr>
              <a:t>Pedestrian Safety Initiative</a:t>
            </a:r>
            <a:endParaRPr lang="en-US">
              <a:solidFill>
                <a:srgbClr val="808080"/>
              </a:solidFill>
            </a:endParaRPr>
          </a:p>
        </p:txBody>
      </p:sp>
      <p:sp>
        <p:nvSpPr>
          <p:cNvPr id="6" name="Rectangle 25"/>
          <p:cNvSpPr>
            <a:spLocks noGrp="1" noChangeArrowheads="1"/>
          </p:cNvSpPr>
          <p:nvPr>
            <p:ph type="dt" sz="half" idx="12"/>
          </p:nvPr>
        </p:nvSpPr>
        <p:spPr>
          <a:ln/>
        </p:spPr>
        <p:txBody>
          <a:bodyPr/>
          <a:lstStyle>
            <a:lvl1pPr>
              <a:defRPr/>
            </a:lvl1pPr>
          </a:lstStyle>
          <a:p>
            <a:pPr>
              <a:defRPr/>
            </a:pPr>
            <a:r>
              <a:rPr lang="en-US" smtClean="0">
                <a:solidFill>
                  <a:srgbClr val="808080"/>
                </a:solidFill>
              </a:rPr>
              <a:t>7/23/2014</a:t>
            </a:r>
            <a:endParaRPr lang="en-US">
              <a:solidFill>
                <a:srgbClr val="808080"/>
              </a:solidFill>
            </a:endParaRPr>
          </a:p>
        </p:txBody>
      </p:sp>
    </p:spTree>
    <p:extLst>
      <p:ext uri="{BB962C8B-B14F-4D97-AF65-F5344CB8AC3E}">
        <p14:creationId xmlns:p14="http://schemas.microsoft.com/office/powerpoint/2010/main" val="206394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1DC98241-0D7A-453E-B4C6-A6A80F670A33}"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Pedestrian and Bicycle Safety Program Review – County Council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
          <p:cNvSpPr>
            <a:spLocks noGrp="1" noChangeArrowheads="1"/>
          </p:cNvSpPr>
          <p:nvPr>
            <p:ph type="sldNum" sz="quarter" idx="10"/>
          </p:nvPr>
        </p:nvSpPr>
        <p:spPr>
          <a:ln/>
        </p:spPr>
        <p:txBody>
          <a:bodyPr/>
          <a:lstStyle>
            <a:lvl1pPr>
              <a:defRPr/>
            </a:lvl1pPr>
          </a:lstStyle>
          <a:p>
            <a:pPr>
              <a:defRPr/>
            </a:pPr>
            <a:fld id="{6C8A4A70-2156-475E-A3CB-7AC8CB56760C}" type="slidenum">
              <a:rPr lang="en-US">
                <a:solidFill>
                  <a:srgbClr val="808080"/>
                </a:solidFill>
              </a:rPr>
              <a:pPr>
                <a:defRPr/>
              </a:pPr>
              <a:t>‹#›</a:t>
            </a:fld>
            <a:endParaRPr lang="en-US">
              <a:solidFill>
                <a:srgbClr val="808080"/>
              </a:solidFill>
            </a:endParaRPr>
          </a:p>
        </p:txBody>
      </p:sp>
      <p:sp>
        <p:nvSpPr>
          <p:cNvPr id="3" name="Rectangle 45"/>
          <p:cNvSpPr>
            <a:spLocks noGrp="1" noChangeArrowheads="1"/>
          </p:cNvSpPr>
          <p:nvPr>
            <p:ph type="ftr" sz="quarter" idx="11"/>
          </p:nvPr>
        </p:nvSpPr>
        <p:spPr>
          <a:ln/>
        </p:spPr>
        <p:txBody>
          <a:bodyPr/>
          <a:lstStyle>
            <a:lvl1pPr>
              <a:defRPr/>
            </a:lvl1pPr>
          </a:lstStyle>
          <a:p>
            <a:pPr>
              <a:defRPr/>
            </a:pPr>
            <a:r>
              <a:rPr lang="en-US" smtClean="0">
                <a:solidFill>
                  <a:srgbClr val="808080"/>
                </a:solidFill>
              </a:rPr>
              <a:t>Pedestrian Safety Initiative</a:t>
            </a:r>
            <a:endParaRPr lang="en-US">
              <a:solidFill>
                <a:srgbClr val="808080"/>
              </a:solidFill>
            </a:endParaRPr>
          </a:p>
        </p:txBody>
      </p:sp>
      <p:sp>
        <p:nvSpPr>
          <p:cNvPr id="4" name="Rectangle 25"/>
          <p:cNvSpPr>
            <a:spLocks noGrp="1" noChangeArrowheads="1"/>
          </p:cNvSpPr>
          <p:nvPr>
            <p:ph type="dt" sz="half" idx="12"/>
          </p:nvPr>
        </p:nvSpPr>
        <p:spPr>
          <a:ln/>
        </p:spPr>
        <p:txBody>
          <a:bodyPr/>
          <a:lstStyle>
            <a:lvl1pPr>
              <a:defRPr/>
            </a:lvl1pPr>
          </a:lstStyle>
          <a:p>
            <a:pPr>
              <a:defRPr/>
            </a:pPr>
            <a:r>
              <a:rPr lang="en-US" smtClean="0">
                <a:solidFill>
                  <a:srgbClr val="808080"/>
                </a:solidFill>
              </a:rPr>
              <a:t>7/23/2014</a:t>
            </a:r>
            <a:endParaRPr lang="en-US">
              <a:solidFill>
                <a:srgbClr val="808080"/>
              </a:solidFill>
            </a:endParaRPr>
          </a:p>
        </p:txBody>
      </p:sp>
    </p:spTree>
    <p:extLst>
      <p:ext uri="{BB962C8B-B14F-4D97-AF65-F5344CB8AC3E}">
        <p14:creationId xmlns:p14="http://schemas.microsoft.com/office/powerpoint/2010/main" val="19633245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88"/>
            <a:ext cx="82296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23875" y="1209675"/>
            <a:ext cx="3962400" cy="4016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675" y="1209675"/>
            <a:ext cx="3962400" cy="4016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
          <p:cNvSpPr>
            <a:spLocks noGrp="1" noChangeArrowheads="1"/>
          </p:cNvSpPr>
          <p:nvPr>
            <p:ph type="sldNum" sz="quarter" idx="10"/>
          </p:nvPr>
        </p:nvSpPr>
        <p:spPr>
          <a:ln/>
        </p:spPr>
        <p:txBody>
          <a:bodyPr/>
          <a:lstStyle>
            <a:lvl1pPr>
              <a:defRPr/>
            </a:lvl1pPr>
          </a:lstStyle>
          <a:p>
            <a:pPr>
              <a:defRPr/>
            </a:pPr>
            <a:fld id="{FF089B76-BBDE-4F69-A23A-D55F5390496E}" type="slidenum">
              <a:rPr lang="en-US">
                <a:solidFill>
                  <a:srgbClr val="808080"/>
                </a:solidFill>
              </a:rPr>
              <a:pPr>
                <a:defRPr/>
              </a:pPr>
              <a:t>‹#›</a:t>
            </a:fld>
            <a:endParaRPr lang="en-US">
              <a:solidFill>
                <a:srgbClr val="808080"/>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r>
              <a:rPr lang="en-US" smtClean="0">
                <a:solidFill>
                  <a:srgbClr val="808080"/>
                </a:solidFill>
              </a:rPr>
              <a:t>Pedestrian Safety Initiative</a:t>
            </a:r>
            <a:endParaRPr lang="en-US">
              <a:solidFill>
                <a:srgbClr val="808080"/>
              </a:solidFill>
            </a:endParaRPr>
          </a:p>
        </p:txBody>
      </p:sp>
      <p:sp>
        <p:nvSpPr>
          <p:cNvPr id="7" name="Rectangle 25"/>
          <p:cNvSpPr>
            <a:spLocks noGrp="1" noChangeArrowheads="1"/>
          </p:cNvSpPr>
          <p:nvPr>
            <p:ph type="dt" sz="half" idx="12"/>
          </p:nvPr>
        </p:nvSpPr>
        <p:spPr>
          <a:ln/>
        </p:spPr>
        <p:txBody>
          <a:bodyPr/>
          <a:lstStyle>
            <a:lvl1pPr>
              <a:defRPr/>
            </a:lvl1pPr>
          </a:lstStyle>
          <a:p>
            <a:pPr>
              <a:defRPr/>
            </a:pPr>
            <a:r>
              <a:rPr lang="en-US" smtClean="0">
                <a:solidFill>
                  <a:srgbClr val="808080"/>
                </a:solidFill>
              </a:rPr>
              <a:t>7/23/2014</a:t>
            </a:r>
            <a:endParaRPr lang="en-US">
              <a:solidFill>
                <a:srgbClr val="808080"/>
              </a:solidFill>
            </a:endParaRPr>
          </a:p>
        </p:txBody>
      </p:sp>
    </p:spTree>
    <p:extLst>
      <p:ext uri="{BB962C8B-B14F-4D97-AF65-F5344CB8AC3E}">
        <p14:creationId xmlns:p14="http://schemas.microsoft.com/office/powerpoint/2010/main" val="3033883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52413"/>
            <a:ext cx="82296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23875" y="1209675"/>
            <a:ext cx="8077200" cy="4016375"/>
          </a:xfrm>
        </p:spPr>
        <p:txBody>
          <a:bodyPr/>
          <a:lstStyle/>
          <a:p>
            <a:pPr lvl="0"/>
            <a:endParaRPr lang="en-US" noProof="0"/>
          </a:p>
        </p:txBody>
      </p:sp>
      <p:sp>
        <p:nvSpPr>
          <p:cNvPr id="4" name="Rectangle 31"/>
          <p:cNvSpPr>
            <a:spLocks noGrp="1" noChangeArrowheads="1"/>
          </p:cNvSpPr>
          <p:nvPr>
            <p:ph type="sldNum" sz="quarter" idx="10"/>
          </p:nvPr>
        </p:nvSpPr>
        <p:spPr>
          <a:ln/>
        </p:spPr>
        <p:txBody>
          <a:bodyPr/>
          <a:lstStyle>
            <a:lvl1pPr>
              <a:defRPr/>
            </a:lvl1pPr>
          </a:lstStyle>
          <a:p>
            <a:pPr>
              <a:defRPr/>
            </a:pPr>
            <a:fld id="{83F74F18-8144-45FF-87B1-F2A64EBE676E}" type="slidenum">
              <a:rPr lang="en-US">
                <a:solidFill>
                  <a:srgbClr val="808080"/>
                </a:solidFill>
              </a:rPr>
              <a:pPr>
                <a:defRPr/>
              </a:pPr>
              <a:t>‹#›</a:t>
            </a:fld>
            <a:endParaRPr lang="en-US">
              <a:solidFill>
                <a:srgbClr val="808080"/>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r>
              <a:rPr lang="en-US" smtClean="0">
                <a:solidFill>
                  <a:srgbClr val="808080"/>
                </a:solidFill>
              </a:rPr>
              <a:t>Pedestrian Safety Initiative</a:t>
            </a:r>
            <a:endParaRPr lang="en-US">
              <a:solidFill>
                <a:srgbClr val="808080"/>
              </a:solidFill>
            </a:endParaRPr>
          </a:p>
        </p:txBody>
      </p:sp>
      <p:sp>
        <p:nvSpPr>
          <p:cNvPr id="6" name="Rectangle 25"/>
          <p:cNvSpPr>
            <a:spLocks noGrp="1" noChangeArrowheads="1"/>
          </p:cNvSpPr>
          <p:nvPr>
            <p:ph type="dt" sz="half" idx="12"/>
          </p:nvPr>
        </p:nvSpPr>
        <p:spPr>
          <a:ln/>
        </p:spPr>
        <p:txBody>
          <a:bodyPr/>
          <a:lstStyle>
            <a:lvl1pPr>
              <a:defRPr/>
            </a:lvl1pPr>
          </a:lstStyle>
          <a:p>
            <a:pPr>
              <a:defRPr/>
            </a:pPr>
            <a:r>
              <a:rPr lang="en-US" smtClean="0">
                <a:solidFill>
                  <a:srgbClr val="808080"/>
                </a:solidFill>
              </a:rPr>
              <a:t>7/23/2014</a:t>
            </a:r>
            <a:endParaRPr lang="en-US">
              <a:solidFill>
                <a:srgbClr val="808080"/>
              </a:solidFill>
            </a:endParaRPr>
          </a:p>
        </p:txBody>
      </p:sp>
    </p:spTree>
    <p:extLst>
      <p:ext uri="{BB962C8B-B14F-4D97-AF65-F5344CB8AC3E}">
        <p14:creationId xmlns:p14="http://schemas.microsoft.com/office/powerpoint/2010/main" val="15411238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32"/>
          <p:cNvGrpSpPr>
            <a:grpSpLocks/>
          </p:cNvGrpSpPr>
          <p:nvPr/>
        </p:nvGrpSpPr>
        <p:grpSpPr bwMode="auto">
          <a:xfrm>
            <a:off x="7229475" y="6130925"/>
            <a:ext cx="1708150" cy="534988"/>
            <a:chOff x="1872" y="3456"/>
            <a:chExt cx="1076" cy="337"/>
          </a:xfrm>
        </p:grpSpPr>
        <p:grpSp>
          <p:nvGrpSpPr>
            <p:cNvPr id="5" name="Group 33"/>
            <p:cNvGrpSpPr>
              <a:grpSpLocks/>
            </p:cNvGrpSpPr>
            <p:nvPr userDrawn="1"/>
          </p:nvGrpSpPr>
          <p:grpSpPr bwMode="auto">
            <a:xfrm>
              <a:off x="1872" y="3456"/>
              <a:ext cx="1076" cy="337"/>
              <a:chOff x="4738" y="3846"/>
              <a:chExt cx="1076" cy="337"/>
            </a:xfrm>
          </p:grpSpPr>
          <p:sp>
            <p:nvSpPr>
              <p:cNvPr id="7" name="Line 34"/>
              <p:cNvSpPr>
                <a:spLocks noChangeShapeType="1"/>
              </p:cNvSpPr>
              <p:nvPr/>
            </p:nvSpPr>
            <p:spPr bwMode="auto">
              <a:xfrm>
                <a:off x="4738" y="4033"/>
                <a:ext cx="144" cy="0"/>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8" name="Line 35"/>
              <p:cNvSpPr>
                <a:spLocks noChangeShapeType="1"/>
              </p:cNvSpPr>
              <p:nvPr/>
            </p:nvSpPr>
            <p:spPr bwMode="auto">
              <a:xfrm flipV="1">
                <a:off x="4880" y="3847"/>
                <a:ext cx="48" cy="192"/>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9" name="Line 36"/>
              <p:cNvSpPr>
                <a:spLocks noChangeShapeType="1"/>
              </p:cNvSpPr>
              <p:nvPr/>
            </p:nvSpPr>
            <p:spPr bwMode="auto">
              <a:xfrm>
                <a:off x="4929" y="3846"/>
                <a:ext cx="48" cy="336"/>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0" name="Line 37"/>
              <p:cNvSpPr>
                <a:spLocks noChangeShapeType="1"/>
              </p:cNvSpPr>
              <p:nvPr/>
            </p:nvSpPr>
            <p:spPr bwMode="auto">
              <a:xfrm flipV="1">
                <a:off x="4975" y="4039"/>
                <a:ext cx="48" cy="144"/>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1" name="Line 38"/>
              <p:cNvSpPr>
                <a:spLocks noChangeShapeType="1"/>
              </p:cNvSpPr>
              <p:nvPr/>
            </p:nvSpPr>
            <p:spPr bwMode="auto">
              <a:xfrm>
                <a:off x="5019" y="4041"/>
                <a:ext cx="624" cy="0"/>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2" name="Text Box 39"/>
              <p:cNvSpPr txBox="1">
                <a:spLocks noChangeArrowheads="1"/>
              </p:cNvSpPr>
              <p:nvPr/>
            </p:nvSpPr>
            <p:spPr bwMode="auto">
              <a:xfrm>
                <a:off x="4902" y="3870"/>
                <a:ext cx="912" cy="192"/>
              </a:xfrm>
              <a:prstGeom prst="rect">
                <a:avLst/>
              </a:prstGeom>
              <a:noFill/>
              <a:ln w="9525">
                <a:noFill/>
                <a:miter lim="800000"/>
                <a:headEnd/>
                <a:tailEnd/>
              </a:ln>
              <a:effectLst/>
            </p:spPr>
            <p:txBody>
              <a:bodyPr>
                <a:spAutoFit/>
              </a:bodyPr>
              <a:lstStyle/>
              <a:p>
                <a:pPr>
                  <a:spcBef>
                    <a:spcPct val="50000"/>
                  </a:spcBef>
                  <a:defRPr/>
                </a:pPr>
                <a:r>
                  <a:rPr lang="en-US" sz="1400" b="1">
                    <a:solidFill>
                      <a:srgbClr val="1D4E83"/>
                    </a:solidFill>
                    <a:latin typeface="LubalinGraph" pitchFamily="18" charset="0"/>
                    <a:cs typeface="+mn-cs"/>
                  </a:rPr>
                  <a:t>  </a:t>
                </a:r>
                <a:r>
                  <a:rPr lang="en-US" sz="1400" b="1">
                    <a:solidFill>
                      <a:srgbClr val="1D4E83"/>
                    </a:solidFill>
                    <a:latin typeface="Helvetica" pitchFamily="34" charset="0"/>
                    <a:cs typeface="+mn-cs"/>
                  </a:rPr>
                  <a:t>CountyStat</a:t>
                </a:r>
              </a:p>
            </p:txBody>
          </p:sp>
          <p:sp>
            <p:nvSpPr>
              <p:cNvPr id="13" name="Line 40"/>
              <p:cNvSpPr>
                <a:spLocks noChangeShapeType="1"/>
              </p:cNvSpPr>
              <p:nvPr userDrawn="1"/>
            </p:nvSpPr>
            <p:spPr bwMode="auto">
              <a:xfrm>
                <a:off x="5116" y="4062"/>
                <a:ext cx="528" cy="0"/>
              </a:xfrm>
              <a:prstGeom prst="line">
                <a:avLst/>
              </a:prstGeom>
              <a:noFill/>
              <a:ln w="19050">
                <a:solidFill>
                  <a:srgbClr val="FFCC00"/>
                </a:solidFill>
                <a:round/>
                <a:headEnd/>
                <a:tailEnd/>
              </a:ln>
              <a:effectLst/>
            </p:spPr>
            <p:txBody>
              <a:bodyPr/>
              <a:lstStyle/>
              <a:p>
                <a:pPr>
                  <a:defRPr/>
                </a:pPr>
                <a:endParaRPr lang="en-US">
                  <a:solidFill>
                    <a:srgbClr val="000000"/>
                  </a:solidFill>
                  <a:cs typeface="+mn-cs"/>
                </a:endParaRPr>
              </a:p>
            </p:txBody>
          </p:sp>
          <p:sp>
            <p:nvSpPr>
              <p:cNvPr id="14" name="Line 41"/>
              <p:cNvSpPr>
                <a:spLocks noChangeShapeType="1"/>
              </p:cNvSpPr>
              <p:nvPr userDrawn="1"/>
            </p:nvSpPr>
            <p:spPr bwMode="auto">
              <a:xfrm>
                <a:off x="5308" y="4082"/>
                <a:ext cx="336" cy="0"/>
              </a:xfrm>
              <a:prstGeom prst="line">
                <a:avLst/>
              </a:prstGeom>
              <a:noFill/>
              <a:ln w="19050">
                <a:solidFill>
                  <a:srgbClr val="CC0000"/>
                </a:solidFill>
                <a:round/>
                <a:headEnd/>
                <a:tailEnd/>
              </a:ln>
              <a:effectLst/>
            </p:spPr>
            <p:txBody>
              <a:bodyPr/>
              <a:lstStyle/>
              <a:p>
                <a:pPr>
                  <a:defRPr/>
                </a:pPr>
                <a:endParaRPr lang="en-US">
                  <a:solidFill>
                    <a:srgbClr val="000000"/>
                  </a:solidFill>
                  <a:cs typeface="+mn-cs"/>
                </a:endParaRPr>
              </a:p>
            </p:txBody>
          </p:sp>
        </p:grpSp>
        <p:sp>
          <p:nvSpPr>
            <p:cNvPr id="6" name="Text Box 42"/>
            <p:cNvSpPr txBox="1">
              <a:spLocks noChangeArrowheads="1"/>
            </p:cNvSpPr>
            <p:nvPr userDrawn="1"/>
          </p:nvSpPr>
          <p:spPr bwMode="auto">
            <a:xfrm>
              <a:off x="1872" y="3456"/>
              <a:ext cx="768" cy="231"/>
            </a:xfrm>
            <a:prstGeom prst="rect">
              <a:avLst/>
            </a:prstGeom>
            <a:noFill/>
            <a:ln w="9525">
              <a:noFill/>
              <a:miter lim="800000"/>
              <a:headEnd/>
              <a:tailEnd/>
            </a:ln>
            <a:effectLst/>
          </p:spPr>
          <p:txBody>
            <a:bodyPr>
              <a:spAutoFit/>
            </a:bodyPr>
            <a:lstStyle/>
            <a:p>
              <a:pPr>
                <a:spcBef>
                  <a:spcPct val="50000"/>
                </a:spcBef>
                <a:defRPr/>
              </a:pPr>
              <a:endParaRPr lang="en-US">
                <a:solidFill>
                  <a:srgbClr val="000000"/>
                </a:solidFill>
                <a:cs typeface="+mn-cs"/>
              </a:endParaRPr>
            </a:p>
          </p:txBody>
        </p:sp>
      </p:grpSp>
      <p:grpSp>
        <p:nvGrpSpPr>
          <p:cNvPr id="15" name="Group 14"/>
          <p:cNvGrpSpPr>
            <a:grpSpLocks/>
          </p:cNvGrpSpPr>
          <p:nvPr/>
        </p:nvGrpSpPr>
        <p:grpSpPr bwMode="auto">
          <a:xfrm>
            <a:off x="504825" y="3619500"/>
            <a:ext cx="8159750" cy="215900"/>
            <a:chOff x="312" y="24"/>
            <a:chExt cx="5140" cy="136"/>
          </a:xfrm>
        </p:grpSpPr>
        <p:sp>
          <p:nvSpPr>
            <p:cNvPr id="16" name="Rectangle 47"/>
            <p:cNvSpPr>
              <a:spLocks noChangeArrowheads="1"/>
            </p:cNvSpPr>
            <p:nvPr userDrawn="1"/>
          </p:nvSpPr>
          <p:spPr bwMode="auto">
            <a:xfrm>
              <a:off x="312" y="24"/>
              <a:ext cx="5136" cy="34"/>
            </a:xfrm>
            <a:prstGeom prst="rect">
              <a:avLst/>
            </a:prstGeom>
            <a:solidFill>
              <a:srgbClr val="1D4E83"/>
            </a:solidFill>
            <a:ln w="9525">
              <a:noFill/>
              <a:miter lim="800000"/>
              <a:headEnd/>
              <a:tailEnd/>
            </a:ln>
            <a:effectLst/>
          </p:spPr>
          <p:txBody>
            <a:bodyPr wrap="none" anchor="ctr"/>
            <a:lstStyle/>
            <a:p>
              <a:pPr>
                <a:defRPr/>
              </a:pPr>
              <a:endParaRPr lang="en-US" sz="2400" b="1">
                <a:solidFill>
                  <a:srgbClr val="1D4E83"/>
                </a:solidFill>
                <a:cs typeface="+mn-cs"/>
              </a:endParaRPr>
            </a:p>
          </p:txBody>
        </p:sp>
        <p:sp>
          <p:nvSpPr>
            <p:cNvPr id="17" name="Text Box 48"/>
            <p:cNvSpPr txBox="1">
              <a:spLocks noChangeArrowheads="1"/>
            </p:cNvSpPr>
            <p:nvPr userDrawn="1"/>
          </p:nvSpPr>
          <p:spPr bwMode="auto">
            <a:xfrm>
              <a:off x="1468" y="76"/>
              <a:ext cx="3984" cy="34"/>
            </a:xfrm>
            <a:prstGeom prst="rect">
              <a:avLst/>
            </a:prstGeom>
            <a:solidFill>
              <a:srgbClr val="FFCC00"/>
            </a:solidFill>
            <a:ln w="9525">
              <a:noFill/>
              <a:miter lim="800000"/>
              <a:headEnd/>
              <a:tailEnd/>
            </a:ln>
            <a:effectLst/>
          </p:spPr>
          <p:txBody>
            <a:bodyPr wrap="none"/>
            <a:lstStyle/>
            <a:p>
              <a:pPr>
                <a:spcBef>
                  <a:spcPct val="50000"/>
                </a:spcBef>
                <a:defRPr/>
              </a:pPr>
              <a:endParaRPr lang="en-US">
                <a:solidFill>
                  <a:srgbClr val="000000"/>
                </a:solidFill>
                <a:cs typeface="+mn-cs"/>
              </a:endParaRPr>
            </a:p>
          </p:txBody>
        </p:sp>
        <p:sp>
          <p:nvSpPr>
            <p:cNvPr id="18" name="Text Box 49"/>
            <p:cNvSpPr txBox="1">
              <a:spLocks noChangeArrowheads="1"/>
            </p:cNvSpPr>
            <p:nvPr userDrawn="1"/>
          </p:nvSpPr>
          <p:spPr bwMode="auto">
            <a:xfrm>
              <a:off x="3288" y="127"/>
              <a:ext cx="2164" cy="33"/>
            </a:xfrm>
            <a:prstGeom prst="rect">
              <a:avLst/>
            </a:prstGeom>
            <a:solidFill>
              <a:srgbClr val="A00000"/>
            </a:solidFill>
            <a:ln w="9525">
              <a:noFill/>
              <a:miter lim="800000"/>
              <a:headEnd/>
              <a:tailEnd/>
            </a:ln>
          </p:spPr>
          <p:txBody>
            <a:bodyPr wrap="none"/>
            <a:lstStyle/>
            <a:p>
              <a:pPr>
                <a:spcBef>
                  <a:spcPct val="50000"/>
                </a:spcBef>
                <a:defRPr/>
              </a:pPr>
              <a:endParaRPr lang="en-US">
                <a:solidFill>
                  <a:srgbClr val="000000"/>
                </a:solidFill>
                <a:cs typeface="+mn-cs"/>
              </a:endParaRPr>
            </a:p>
          </p:txBody>
        </p:sp>
      </p:grpSp>
      <p:sp>
        <p:nvSpPr>
          <p:cNvPr id="5122" name="Rectangle 2"/>
          <p:cNvSpPr>
            <a:spLocks noGrp="1" noChangeArrowheads="1"/>
          </p:cNvSpPr>
          <p:nvPr>
            <p:ph type="ctrTitle"/>
          </p:nvPr>
        </p:nvSpPr>
        <p:spPr>
          <a:xfrm>
            <a:off x="685800" y="2701925"/>
            <a:ext cx="7772400" cy="898525"/>
          </a:xfrm>
        </p:spPr>
        <p:txBody>
          <a:bodyPr/>
          <a:lstStyle>
            <a:lvl1pPr>
              <a:defRPr sz="2600"/>
            </a:lvl1pPr>
          </a:lstStyle>
          <a:p>
            <a:r>
              <a:rPr lang="en-US"/>
              <a:t>Click to edit Master title style</a:t>
            </a:r>
          </a:p>
        </p:txBody>
      </p:sp>
      <p:sp>
        <p:nvSpPr>
          <p:cNvPr id="5138" name="Rectangle 18"/>
          <p:cNvSpPr>
            <a:spLocks noGrp="1" noChangeArrowheads="1"/>
          </p:cNvSpPr>
          <p:nvPr>
            <p:ph type="subTitle" idx="1"/>
          </p:nvPr>
        </p:nvSpPr>
        <p:spPr>
          <a:xfrm>
            <a:off x="3886200" y="3838575"/>
            <a:ext cx="4762500" cy="685800"/>
          </a:xfrm>
        </p:spPr>
        <p:txBody>
          <a:bodyPr/>
          <a:lstStyle>
            <a:lvl1pPr marL="0" indent="0" algn="r">
              <a:buFont typeface="Wingdings" pitchFamily="2" charset="2"/>
              <a:buNone/>
              <a:defRPr>
                <a:solidFill>
                  <a:schemeClr val="bg2"/>
                </a:solidFill>
              </a:defRPr>
            </a:lvl1pPr>
          </a:lstStyle>
          <a:p>
            <a:r>
              <a:rPr lang="en-US"/>
              <a:t>Click to edit Master subtitle style</a:t>
            </a:r>
          </a:p>
        </p:txBody>
      </p:sp>
    </p:spTree>
    <p:extLst>
      <p:ext uri="{BB962C8B-B14F-4D97-AF65-F5344CB8AC3E}">
        <p14:creationId xmlns:p14="http://schemas.microsoft.com/office/powerpoint/2010/main" val="3761598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3CE23342-1313-4217-BD72-961CA949BD33}" type="slidenum">
              <a:rPr lang="en-US"/>
              <a:pPr>
                <a:defRPr/>
              </a:pPr>
              <a:t>‹#›</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Pedestrian and Bicycle Safety Program Review – County Council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5511CED5-8C2B-4BA7-A971-6AC9BC507C24}" type="slidenum">
              <a:rPr lang="en-US"/>
              <a:pPr>
                <a:defRPr/>
              </a:pPr>
              <a:t>‹#›</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Pedestrian and Bicycle Safety Program Review – County Council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E14A03F4-2D17-4A2A-A0EA-7F489CD55009}" type="slidenum">
              <a:rPr lang="en-US"/>
              <a:pPr>
                <a:defRPr/>
              </a:pPr>
              <a:t>‹#›</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Pedestrian and Bicycle Safety Program Review – County Council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09EFB1D9-EE8E-4C8F-BD40-221B160E0635}" type="slidenum">
              <a:rPr lang="en-US"/>
              <a:pPr>
                <a:defRPr/>
              </a:pPr>
              <a:t>‹#›</a:t>
            </a:fld>
            <a:endParaRPr lang="en-US"/>
          </a:p>
        </p:txBody>
      </p:sp>
      <p:sp>
        <p:nvSpPr>
          <p:cNvPr id="6" name="Footer Placeholder 4"/>
          <p:cNvSpPr>
            <a:spLocks noGrp="1"/>
          </p:cNvSpPr>
          <p:nvPr>
            <p:ph type="ftr" sz="quarter" idx="15"/>
          </p:nvPr>
        </p:nvSpPr>
        <p:spPr/>
        <p:txBody>
          <a:bodyPr/>
          <a:lstStyle>
            <a:lvl1pPr>
              <a:defRPr/>
            </a:lvl1pPr>
          </a:lstStyle>
          <a:p>
            <a:pPr>
              <a:defRPr/>
            </a:pPr>
            <a:r>
              <a:rPr lang="en-US"/>
              <a:t>Pedestrian and Bicycle Safety Program Review – County Council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F93EE57A-0FEC-4BF1-A518-4C129D534639}" type="slidenum">
              <a:rPr lang="en-US"/>
              <a:pPr>
                <a:defRPr/>
              </a:pPr>
              <a:t>‹#›</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Pedestrian and Bicycle Safety Program Review – County Council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
          <p:cNvSpPr>
            <a:spLocks noGrp="1" noChangeArrowheads="1"/>
          </p:cNvSpPr>
          <p:nvPr>
            <p:ph type="sldNum" sz="quarter" idx="10"/>
          </p:nvPr>
        </p:nvSpPr>
        <p:spPr>
          <a:ln/>
        </p:spPr>
        <p:txBody>
          <a:bodyPr/>
          <a:lstStyle>
            <a:lvl1pPr>
              <a:defRPr/>
            </a:lvl1pPr>
          </a:lstStyle>
          <a:p>
            <a:pPr>
              <a:defRPr/>
            </a:pPr>
            <a:fld id="{D4C66FE7-341A-4D58-9F74-4FB6AC309FC3}" type="slidenum">
              <a:rPr lang="en-US">
                <a:solidFill>
                  <a:srgbClr val="808080"/>
                </a:solidFill>
              </a:rPr>
              <a:pPr>
                <a:defRPr/>
              </a:pPr>
              <a:t>‹#›</a:t>
            </a:fld>
            <a:endParaRPr lang="en-US">
              <a:solidFill>
                <a:srgbClr val="808080"/>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r>
              <a:rPr lang="en-US" smtClean="0">
                <a:solidFill>
                  <a:srgbClr val="808080"/>
                </a:solidFill>
              </a:rPr>
              <a:t>Pedestrian Safety Initiative</a:t>
            </a:r>
            <a:endParaRPr lang="en-US">
              <a:solidFill>
                <a:srgbClr val="808080"/>
              </a:solidFill>
            </a:endParaRPr>
          </a:p>
        </p:txBody>
      </p:sp>
      <p:sp>
        <p:nvSpPr>
          <p:cNvPr id="6" name="Rectangle 25"/>
          <p:cNvSpPr>
            <a:spLocks noGrp="1" noChangeArrowheads="1"/>
          </p:cNvSpPr>
          <p:nvPr>
            <p:ph type="dt" sz="half" idx="12"/>
          </p:nvPr>
        </p:nvSpPr>
        <p:spPr>
          <a:ln/>
        </p:spPr>
        <p:txBody>
          <a:bodyPr/>
          <a:lstStyle>
            <a:lvl1pPr>
              <a:defRPr/>
            </a:lvl1pPr>
          </a:lstStyle>
          <a:p>
            <a:pPr>
              <a:defRPr/>
            </a:pPr>
            <a:r>
              <a:rPr lang="en-US" smtClean="0">
                <a:solidFill>
                  <a:srgbClr val="808080"/>
                </a:solidFill>
              </a:rPr>
              <a:t>7/23/2014</a:t>
            </a:r>
            <a:endParaRPr lang="en-US">
              <a:solidFill>
                <a:srgbClr val="808080"/>
              </a:solidFill>
            </a:endParaRPr>
          </a:p>
        </p:txBody>
      </p:sp>
    </p:spTree>
    <p:extLst>
      <p:ext uri="{BB962C8B-B14F-4D97-AF65-F5344CB8AC3E}">
        <p14:creationId xmlns:p14="http://schemas.microsoft.com/office/powerpoint/2010/main" val="1872085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3.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3.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3.jpe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5.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image" Target="../media/image3.jpe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6.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fontAlgn="auto">
              <a:spcBef>
                <a:spcPts val="0"/>
              </a:spcBef>
              <a:spcAft>
                <a:spcPts val="0"/>
              </a:spcAft>
              <a:defRPr sz="1800">
                <a:solidFill>
                  <a:srgbClr val="FFFFFF"/>
                </a:solidFill>
                <a:latin typeface="+mn-lt"/>
                <a:cs typeface="+mn-cs"/>
              </a:defRPr>
            </a:lvl1pPr>
          </a:lstStyle>
          <a:p>
            <a:pPr>
              <a:defRPr/>
            </a:pPr>
            <a:fld id="{BC65AE20-9017-4470-BD16-68EAE3DF6F67}" type="slidenum">
              <a:rPr lang="en-US"/>
              <a:pPr>
                <a:defRPr/>
              </a:pPr>
              <a:t>‹#›</a:t>
            </a:fld>
            <a:endParaRPr lang="en-US"/>
          </a:p>
        </p:txBody>
      </p:sp>
      <p:sp>
        <p:nvSpPr>
          <p:cNvPr id="5" name="Footer Placeholder 4"/>
          <p:cNvSpPr>
            <a:spLocks noGrp="1"/>
          </p:cNvSpPr>
          <p:nvPr>
            <p:ph type="ftr" sz="quarter" idx="3"/>
          </p:nvPr>
        </p:nvSpPr>
        <p:spPr>
          <a:xfrm rot="16200000">
            <a:off x="6065838" y="2598737"/>
            <a:ext cx="5410200" cy="365125"/>
          </a:xfrm>
          <a:prstGeom prst="rect">
            <a:avLst/>
          </a:prstGeom>
        </p:spPr>
        <p:txBody>
          <a:bodyPr vert="horz" lIns="91440" tIns="45720" rIns="91440" bIns="45720" rtlCol="0" anchor="ctr"/>
          <a:lstStyle>
            <a:lvl1pPr algn="l" fontAlgn="auto">
              <a:spcBef>
                <a:spcPts val="0"/>
              </a:spcBef>
              <a:spcAft>
                <a:spcPts val="0"/>
              </a:spcAft>
              <a:defRPr sz="1600">
                <a:solidFill>
                  <a:srgbClr val="EEECE1"/>
                </a:solidFill>
                <a:latin typeface="+mn-lt"/>
                <a:cs typeface="+mn-cs"/>
              </a:defRPr>
            </a:lvl1pPr>
          </a:lstStyle>
          <a:p>
            <a:pPr>
              <a:defRPr/>
            </a:pPr>
            <a:r>
              <a:rPr lang="en-US"/>
              <a:t>Pedestrian and Bicycle Safety Program Review – County Council</a:t>
            </a:r>
          </a:p>
        </p:txBody>
      </p:sp>
      <p:pic>
        <p:nvPicPr>
          <p:cNvPr id="9" name="Picture 8"/>
          <p:cNvPicPr>
            <a:picLocks noChangeAspect="1"/>
          </p:cNvPicPr>
          <p:nvPr userDrawn="1"/>
        </p:nvPicPr>
        <p:blipFill>
          <a:blip r:embed="rId10" cstate="print">
            <a:extLst/>
          </a:blip>
          <a:stretch>
            <a:fillRect/>
          </a:stretch>
        </p:blipFill>
        <p:spPr>
          <a:xfrm>
            <a:off x="8458200" y="6172200"/>
            <a:ext cx="685800" cy="685799"/>
          </a:xfrm>
          <a:prstGeom prst="rect">
            <a:avLst/>
          </a:prstGeom>
          <a:gradFill>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p:spPr>
      </p:pic>
    </p:spTree>
  </p:cSld>
  <p:clrMap bg1="lt1" tx1="dk1" bg2="lt2" tx2="dk2" accent1="accent1" accent2="accent2" accent3="accent3" accent4="accent4" accent5="accent5" accent6="accent6" hlink="hlink" folHlink="folHlink"/>
  <p:sldLayoutIdLst>
    <p:sldLayoutId id="2147483668" r:id="rId1"/>
    <p:sldLayoutId id="2147483667" r:id="rId2"/>
    <p:sldLayoutId id="2147483666" r:id="rId3"/>
    <p:sldLayoutId id="2147483665" r:id="rId4"/>
    <p:sldLayoutId id="2147483664" r:id="rId5"/>
    <p:sldLayoutId id="2147483663" r:id="rId6"/>
    <p:sldLayoutId id="2147483662" r:id="rId7"/>
    <p:sldLayoutId id="2147483661" r:id="rId8"/>
  </p:sldLayoutIdLst>
  <p:hf hdr="0" ftr="0" dt="0"/>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itchFamily="18" charset="0"/>
        </a:defRPr>
      </a:lvl2pPr>
      <a:lvl3pPr algn="l" rtl="0" eaLnBrk="0" fontAlgn="base" hangingPunct="0">
        <a:spcBef>
          <a:spcPct val="0"/>
        </a:spcBef>
        <a:spcAft>
          <a:spcPct val="0"/>
        </a:spcAft>
        <a:defRPr sz="4600">
          <a:solidFill>
            <a:schemeClr val="tx2"/>
          </a:solidFill>
          <a:latin typeface="Cambria" pitchFamily="18" charset="0"/>
        </a:defRPr>
      </a:lvl3pPr>
      <a:lvl4pPr algn="l" rtl="0" eaLnBrk="0" fontAlgn="base" hangingPunct="0">
        <a:spcBef>
          <a:spcPct val="0"/>
        </a:spcBef>
        <a:spcAft>
          <a:spcPct val="0"/>
        </a:spcAft>
        <a:defRPr sz="4600">
          <a:solidFill>
            <a:schemeClr val="tx2"/>
          </a:solidFill>
          <a:latin typeface="Cambria" pitchFamily="18" charset="0"/>
        </a:defRPr>
      </a:lvl4pPr>
      <a:lvl5pPr algn="l" rtl="0" eaLnBrk="0" fontAlgn="base" hangingPunct="0">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9BBB59"/>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8064A2"/>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4BACC6"/>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52413"/>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55" name="Rectangle 31"/>
          <p:cNvSpPr>
            <a:spLocks noGrp="1" noChangeArrowheads="1"/>
          </p:cNvSpPr>
          <p:nvPr>
            <p:ph type="sldNum" sz="quarter" idx="4"/>
          </p:nvPr>
        </p:nvSpPr>
        <p:spPr bwMode="auto">
          <a:xfrm>
            <a:off x="3467100" y="6381750"/>
            <a:ext cx="15795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cs typeface="+mn-cs"/>
              </a:defRPr>
            </a:lvl1pPr>
          </a:lstStyle>
          <a:p>
            <a:pPr>
              <a:defRPr/>
            </a:pPr>
            <a:fld id="{7E07E3A3-2A69-4801-B6D3-C43E4A0646F6}" type="slidenum">
              <a:rPr lang="en-US">
                <a:solidFill>
                  <a:srgbClr val="808080"/>
                </a:solidFill>
              </a:rPr>
              <a:pPr>
                <a:defRPr/>
              </a:pPr>
              <a:t>‹#›</a:t>
            </a:fld>
            <a:endParaRPr lang="en-US">
              <a:solidFill>
                <a:srgbClr val="808080"/>
              </a:solidFill>
            </a:endParaRPr>
          </a:p>
        </p:txBody>
      </p:sp>
      <p:grpSp>
        <p:nvGrpSpPr>
          <p:cNvPr id="1028" name="Group 50"/>
          <p:cNvGrpSpPr>
            <a:grpSpLocks/>
          </p:cNvGrpSpPr>
          <p:nvPr/>
        </p:nvGrpSpPr>
        <p:grpSpPr bwMode="auto">
          <a:xfrm>
            <a:off x="457200" y="6096000"/>
            <a:ext cx="8480425" cy="592138"/>
            <a:chOff x="288" y="3840"/>
            <a:chExt cx="5342" cy="373"/>
          </a:xfrm>
        </p:grpSpPr>
        <p:pic>
          <p:nvPicPr>
            <p:cNvPr id="1036" name="Picture 19" descr="seal"/>
            <p:cNvPicPr>
              <a:picLocks noChangeAspect="1" noChangeArrowheads="1"/>
            </p:cNvPicPr>
            <p:nvPr/>
          </p:nvPicPr>
          <p:blipFill>
            <a:blip r:embed="rId7" cstate="print"/>
            <a:srcRect/>
            <a:stretch>
              <a:fillRect/>
            </a:stretch>
          </p:blipFill>
          <p:spPr bwMode="auto">
            <a:xfrm>
              <a:off x="288" y="3840"/>
              <a:ext cx="376" cy="373"/>
            </a:xfrm>
            <a:prstGeom prst="rect">
              <a:avLst/>
            </a:prstGeom>
            <a:noFill/>
            <a:ln w="9525">
              <a:noFill/>
              <a:miter lim="800000"/>
              <a:headEnd/>
              <a:tailEnd/>
            </a:ln>
          </p:spPr>
        </p:pic>
        <p:grpSp>
          <p:nvGrpSpPr>
            <p:cNvPr id="1037" name="Group 32"/>
            <p:cNvGrpSpPr>
              <a:grpSpLocks/>
            </p:cNvGrpSpPr>
            <p:nvPr userDrawn="1"/>
          </p:nvGrpSpPr>
          <p:grpSpPr bwMode="auto">
            <a:xfrm>
              <a:off x="4554" y="3862"/>
              <a:ext cx="1076" cy="337"/>
              <a:chOff x="1872" y="3456"/>
              <a:chExt cx="1076" cy="337"/>
            </a:xfrm>
          </p:grpSpPr>
          <p:grpSp>
            <p:nvGrpSpPr>
              <p:cNvPr id="1039" name="Group 33"/>
              <p:cNvGrpSpPr>
                <a:grpSpLocks/>
              </p:cNvGrpSpPr>
              <p:nvPr userDrawn="1"/>
            </p:nvGrpSpPr>
            <p:grpSpPr bwMode="auto">
              <a:xfrm>
                <a:off x="1872" y="3456"/>
                <a:ext cx="1076" cy="337"/>
                <a:chOff x="4738" y="3846"/>
                <a:chExt cx="1076" cy="337"/>
              </a:xfrm>
            </p:grpSpPr>
            <p:sp>
              <p:nvSpPr>
                <p:cNvPr id="1058" name="Line 34"/>
                <p:cNvSpPr>
                  <a:spLocks noChangeShapeType="1"/>
                </p:cNvSpPr>
                <p:nvPr/>
              </p:nvSpPr>
              <p:spPr bwMode="auto">
                <a:xfrm>
                  <a:off x="4738" y="4033"/>
                  <a:ext cx="144" cy="0"/>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059" name="Line 35"/>
                <p:cNvSpPr>
                  <a:spLocks noChangeShapeType="1"/>
                </p:cNvSpPr>
                <p:nvPr/>
              </p:nvSpPr>
              <p:spPr bwMode="auto">
                <a:xfrm flipV="1">
                  <a:off x="4880" y="3847"/>
                  <a:ext cx="48" cy="192"/>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060" name="Line 36"/>
                <p:cNvSpPr>
                  <a:spLocks noChangeShapeType="1"/>
                </p:cNvSpPr>
                <p:nvPr/>
              </p:nvSpPr>
              <p:spPr bwMode="auto">
                <a:xfrm>
                  <a:off x="4929" y="3846"/>
                  <a:ext cx="48" cy="336"/>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061" name="Line 37"/>
                <p:cNvSpPr>
                  <a:spLocks noChangeShapeType="1"/>
                </p:cNvSpPr>
                <p:nvPr/>
              </p:nvSpPr>
              <p:spPr bwMode="auto">
                <a:xfrm flipV="1">
                  <a:off x="4975" y="4039"/>
                  <a:ext cx="48" cy="144"/>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062" name="Line 38"/>
                <p:cNvSpPr>
                  <a:spLocks noChangeShapeType="1"/>
                </p:cNvSpPr>
                <p:nvPr/>
              </p:nvSpPr>
              <p:spPr bwMode="auto">
                <a:xfrm>
                  <a:off x="5019" y="4041"/>
                  <a:ext cx="624" cy="0"/>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063" name="Text Box 39"/>
                <p:cNvSpPr txBox="1">
                  <a:spLocks noChangeArrowheads="1"/>
                </p:cNvSpPr>
                <p:nvPr/>
              </p:nvSpPr>
              <p:spPr bwMode="auto">
                <a:xfrm>
                  <a:off x="4902" y="3870"/>
                  <a:ext cx="912" cy="192"/>
                </a:xfrm>
                <a:prstGeom prst="rect">
                  <a:avLst/>
                </a:prstGeom>
                <a:noFill/>
                <a:ln w="9525">
                  <a:noFill/>
                  <a:miter lim="800000"/>
                  <a:headEnd/>
                  <a:tailEnd/>
                </a:ln>
                <a:effectLst/>
              </p:spPr>
              <p:txBody>
                <a:bodyPr>
                  <a:spAutoFit/>
                </a:bodyPr>
                <a:lstStyle/>
                <a:p>
                  <a:pPr>
                    <a:spcBef>
                      <a:spcPct val="50000"/>
                    </a:spcBef>
                    <a:defRPr/>
                  </a:pPr>
                  <a:r>
                    <a:rPr lang="en-US" sz="1400" b="1">
                      <a:solidFill>
                        <a:srgbClr val="1D4E83"/>
                      </a:solidFill>
                      <a:latin typeface="LubalinGraph" pitchFamily="18" charset="0"/>
                      <a:cs typeface="+mn-cs"/>
                    </a:rPr>
                    <a:t>  </a:t>
                  </a:r>
                  <a:r>
                    <a:rPr lang="en-US" sz="1400" b="1">
                      <a:solidFill>
                        <a:srgbClr val="1D4E83"/>
                      </a:solidFill>
                      <a:latin typeface="Helvetica" pitchFamily="34" charset="0"/>
                      <a:cs typeface="+mn-cs"/>
                    </a:rPr>
                    <a:t>CountyStat</a:t>
                  </a:r>
                </a:p>
              </p:txBody>
            </p:sp>
            <p:sp>
              <p:nvSpPr>
                <p:cNvPr id="1064" name="Line 40"/>
                <p:cNvSpPr>
                  <a:spLocks noChangeShapeType="1"/>
                </p:cNvSpPr>
                <p:nvPr userDrawn="1"/>
              </p:nvSpPr>
              <p:spPr bwMode="auto">
                <a:xfrm>
                  <a:off x="5116" y="4062"/>
                  <a:ext cx="528" cy="0"/>
                </a:xfrm>
                <a:prstGeom prst="line">
                  <a:avLst/>
                </a:prstGeom>
                <a:noFill/>
                <a:ln w="19050">
                  <a:solidFill>
                    <a:srgbClr val="FFCC00"/>
                  </a:solidFill>
                  <a:round/>
                  <a:headEnd/>
                  <a:tailEnd/>
                </a:ln>
                <a:effectLst/>
              </p:spPr>
              <p:txBody>
                <a:bodyPr/>
                <a:lstStyle/>
                <a:p>
                  <a:pPr>
                    <a:defRPr/>
                  </a:pPr>
                  <a:endParaRPr lang="en-US">
                    <a:solidFill>
                      <a:srgbClr val="000000"/>
                    </a:solidFill>
                    <a:cs typeface="+mn-cs"/>
                  </a:endParaRPr>
                </a:p>
              </p:txBody>
            </p:sp>
            <p:sp>
              <p:nvSpPr>
                <p:cNvPr id="1065" name="Line 41"/>
                <p:cNvSpPr>
                  <a:spLocks noChangeShapeType="1"/>
                </p:cNvSpPr>
                <p:nvPr userDrawn="1"/>
              </p:nvSpPr>
              <p:spPr bwMode="auto">
                <a:xfrm>
                  <a:off x="5308" y="4082"/>
                  <a:ext cx="336" cy="0"/>
                </a:xfrm>
                <a:prstGeom prst="line">
                  <a:avLst/>
                </a:prstGeom>
                <a:noFill/>
                <a:ln w="19050">
                  <a:solidFill>
                    <a:srgbClr val="CC0000"/>
                  </a:solidFill>
                  <a:round/>
                  <a:headEnd/>
                  <a:tailEnd/>
                </a:ln>
                <a:effectLst/>
              </p:spPr>
              <p:txBody>
                <a:bodyPr/>
                <a:lstStyle/>
                <a:p>
                  <a:pPr>
                    <a:defRPr/>
                  </a:pPr>
                  <a:endParaRPr lang="en-US">
                    <a:solidFill>
                      <a:srgbClr val="000000"/>
                    </a:solidFill>
                    <a:cs typeface="+mn-cs"/>
                  </a:endParaRPr>
                </a:p>
              </p:txBody>
            </p:sp>
          </p:grpSp>
          <p:sp>
            <p:nvSpPr>
              <p:cNvPr id="1066" name="Text Box 42"/>
              <p:cNvSpPr txBox="1">
                <a:spLocks noChangeArrowheads="1"/>
              </p:cNvSpPr>
              <p:nvPr userDrawn="1"/>
            </p:nvSpPr>
            <p:spPr bwMode="auto">
              <a:xfrm>
                <a:off x="1872" y="3456"/>
                <a:ext cx="768" cy="231"/>
              </a:xfrm>
              <a:prstGeom prst="rect">
                <a:avLst/>
              </a:prstGeom>
              <a:noFill/>
              <a:ln w="9525">
                <a:noFill/>
                <a:miter lim="800000"/>
                <a:headEnd/>
                <a:tailEnd/>
              </a:ln>
              <a:effectLst/>
            </p:spPr>
            <p:txBody>
              <a:bodyPr>
                <a:spAutoFit/>
              </a:bodyPr>
              <a:lstStyle/>
              <a:p>
                <a:pPr>
                  <a:spcBef>
                    <a:spcPct val="50000"/>
                  </a:spcBef>
                  <a:defRPr/>
                </a:pPr>
                <a:endParaRPr lang="en-US">
                  <a:solidFill>
                    <a:srgbClr val="000000"/>
                  </a:solidFill>
                  <a:cs typeface="+mn-cs"/>
                </a:endParaRPr>
              </a:p>
            </p:txBody>
          </p:sp>
        </p:grpSp>
        <p:sp>
          <p:nvSpPr>
            <p:cNvPr id="1067" name="Line 43"/>
            <p:cNvSpPr>
              <a:spLocks noChangeShapeType="1"/>
            </p:cNvSpPr>
            <p:nvPr userDrawn="1"/>
          </p:nvSpPr>
          <p:spPr bwMode="auto">
            <a:xfrm flipH="1" flipV="1">
              <a:off x="720" y="4048"/>
              <a:ext cx="3840" cy="0"/>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grpSp>
      <p:sp>
        <p:nvSpPr>
          <p:cNvPr id="1069" name="Rectangle 45"/>
          <p:cNvSpPr>
            <a:spLocks noGrp="1" noChangeArrowheads="1"/>
          </p:cNvSpPr>
          <p:nvPr>
            <p:ph type="ftr" sz="quarter" idx="3"/>
          </p:nvPr>
        </p:nvSpPr>
        <p:spPr bwMode="auto">
          <a:xfrm>
            <a:off x="1066800" y="6381750"/>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smtClean="0">
                <a:solidFill>
                  <a:schemeClr val="bg2"/>
                </a:solidFill>
                <a:latin typeface="Arial" pitchFamily="34" charset="0"/>
                <a:cs typeface="+mn-cs"/>
              </a:defRPr>
            </a:lvl1pPr>
          </a:lstStyle>
          <a:p>
            <a:pPr>
              <a:defRPr/>
            </a:pPr>
            <a:r>
              <a:rPr lang="en-US">
                <a:solidFill>
                  <a:srgbClr val="808080"/>
                </a:solidFill>
              </a:rPr>
              <a:t>Pedestrian Safety Initiative</a:t>
            </a:r>
          </a:p>
        </p:txBody>
      </p:sp>
      <p:grpSp>
        <p:nvGrpSpPr>
          <p:cNvPr id="1030" name="Group 19"/>
          <p:cNvGrpSpPr>
            <a:grpSpLocks/>
          </p:cNvGrpSpPr>
          <p:nvPr/>
        </p:nvGrpSpPr>
        <p:grpSpPr bwMode="auto">
          <a:xfrm>
            <a:off x="495300" y="38100"/>
            <a:ext cx="8159750" cy="215900"/>
            <a:chOff x="312" y="24"/>
            <a:chExt cx="5140" cy="136"/>
          </a:xfrm>
        </p:grpSpPr>
        <p:sp>
          <p:nvSpPr>
            <p:cNvPr id="1071" name="Rectangle 47"/>
            <p:cNvSpPr>
              <a:spLocks noChangeArrowheads="1"/>
            </p:cNvSpPr>
            <p:nvPr userDrawn="1"/>
          </p:nvSpPr>
          <p:spPr bwMode="auto">
            <a:xfrm>
              <a:off x="312" y="24"/>
              <a:ext cx="5136" cy="34"/>
            </a:xfrm>
            <a:prstGeom prst="rect">
              <a:avLst/>
            </a:prstGeom>
            <a:solidFill>
              <a:srgbClr val="1D4E83"/>
            </a:solidFill>
            <a:ln w="9525">
              <a:noFill/>
              <a:miter lim="800000"/>
              <a:headEnd/>
              <a:tailEnd/>
            </a:ln>
            <a:effectLst/>
          </p:spPr>
          <p:txBody>
            <a:bodyPr wrap="none" anchor="ctr"/>
            <a:lstStyle/>
            <a:p>
              <a:pPr>
                <a:defRPr/>
              </a:pPr>
              <a:endParaRPr lang="en-US" sz="2400" b="1">
                <a:solidFill>
                  <a:srgbClr val="1D4E83"/>
                </a:solidFill>
                <a:cs typeface="+mn-cs"/>
              </a:endParaRPr>
            </a:p>
          </p:txBody>
        </p:sp>
        <p:sp>
          <p:nvSpPr>
            <p:cNvPr id="1072" name="Text Box 48"/>
            <p:cNvSpPr txBox="1">
              <a:spLocks noChangeArrowheads="1"/>
            </p:cNvSpPr>
            <p:nvPr userDrawn="1"/>
          </p:nvSpPr>
          <p:spPr bwMode="auto">
            <a:xfrm>
              <a:off x="1468" y="76"/>
              <a:ext cx="3984" cy="34"/>
            </a:xfrm>
            <a:prstGeom prst="rect">
              <a:avLst/>
            </a:prstGeom>
            <a:solidFill>
              <a:srgbClr val="FFCC00"/>
            </a:solidFill>
            <a:ln w="9525">
              <a:noFill/>
              <a:miter lim="800000"/>
              <a:headEnd/>
              <a:tailEnd/>
            </a:ln>
            <a:effectLst/>
          </p:spPr>
          <p:txBody>
            <a:bodyPr wrap="none"/>
            <a:lstStyle/>
            <a:p>
              <a:pPr>
                <a:spcBef>
                  <a:spcPct val="50000"/>
                </a:spcBef>
                <a:defRPr/>
              </a:pPr>
              <a:endParaRPr lang="en-US">
                <a:solidFill>
                  <a:srgbClr val="000000"/>
                </a:solidFill>
                <a:cs typeface="+mn-cs"/>
              </a:endParaRPr>
            </a:p>
          </p:txBody>
        </p:sp>
        <p:sp>
          <p:nvSpPr>
            <p:cNvPr id="1073" name="Text Box 49"/>
            <p:cNvSpPr txBox="1">
              <a:spLocks noChangeArrowheads="1"/>
            </p:cNvSpPr>
            <p:nvPr userDrawn="1"/>
          </p:nvSpPr>
          <p:spPr bwMode="auto">
            <a:xfrm>
              <a:off x="3288" y="127"/>
              <a:ext cx="2164" cy="33"/>
            </a:xfrm>
            <a:prstGeom prst="rect">
              <a:avLst/>
            </a:prstGeom>
            <a:solidFill>
              <a:srgbClr val="A00000"/>
            </a:solidFill>
            <a:ln w="9525">
              <a:noFill/>
              <a:miter lim="800000"/>
              <a:headEnd/>
              <a:tailEnd/>
            </a:ln>
          </p:spPr>
          <p:txBody>
            <a:bodyPr wrap="none"/>
            <a:lstStyle/>
            <a:p>
              <a:pPr>
                <a:spcBef>
                  <a:spcPct val="50000"/>
                </a:spcBef>
                <a:defRPr/>
              </a:pPr>
              <a:endParaRPr lang="en-US">
                <a:solidFill>
                  <a:srgbClr val="000000"/>
                </a:solidFill>
                <a:cs typeface="+mn-cs"/>
              </a:endParaRPr>
            </a:p>
          </p:txBody>
        </p:sp>
      </p:grpSp>
      <p:sp>
        <p:nvSpPr>
          <p:cNvPr id="1031" name="Rectangle 24"/>
          <p:cNvSpPr>
            <a:spLocks noGrp="1" noChangeArrowheads="1"/>
          </p:cNvSpPr>
          <p:nvPr>
            <p:ph type="body" idx="1"/>
          </p:nvPr>
        </p:nvSpPr>
        <p:spPr bwMode="auto">
          <a:xfrm>
            <a:off x="523875" y="1209675"/>
            <a:ext cx="8077200" cy="4016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21" name="Rectangle 25"/>
          <p:cNvSpPr>
            <a:spLocks noGrp="1" noChangeArrowheads="1"/>
          </p:cNvSpPr>
          <p:nvPr>
            <p:ph type="dt" sz="half" idx="2"/>
          </p:nvPr>
        </p:nvSpPr>
        <p:spPr bwMode="auto">
          <a:xfrm>
            <a:off x="61531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1" smtClean="0">
                <a:solidFill>
                  <a:schemeClr val="bg2"/>
                </a:solidFill>
                <a:latin typeface="Arial" pitchFamily="34" charset="0"/>
                <a:cs typeface="+mn-cs"/>
              </a:defRPr>
            </a:lvl1pPr>
          </a:lstStyle>
          <a:p>
            <a:pPr>
              <a:defRPr/>
            </a:pPr>
            <a:r>
              <a:rPr lang="en-US">
                <a:solidFill>
                  <a:srgbClr val="808080"/>
                </a:solidFill>
              </a:rPr>
              <a:t>7/23/2014</a:t>
            </a:r>
          </a:p>
        </p:txBody>
      </p:sp>
    </p:spTree>
    <p:extLst>
      <p:ext uri="{BB962C8B-B14F-4D97-AF65-F5344CB8AC3E}">
        <p14:creationId xmlns:p14="http://schemas.microsoft.com/office/powerpoint/2010/main" val="357072259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hf hdr="0"/>
  <p:txStyles>
    <p:titleStyle>
      <a:lvl1pPr algn="l" rtl="0" eaLnBrk="0" fontAlgn="base" hangingPunct="0">
        <a:spcBef>
          <a:spcPct val="0"/>
        </a:spcBef>
        <a:spcAft>
          <a:spcPct val="0"/>
        </a:spcAft>
        <a:defRPr sz="2200">
          <a:solidFill>
            <a:srgbClr val="1D4E83"/>
          </a:solidFill>
          <a:latin typeface="+mj-lt"/>
          <a:ea typeface="+mj-ea"/>
          <a:cs typeface="+mj-cs"/>
        </a:defRPr>
      </a:lvl1pPr>
      <a:lvl2pPr algn="l" rtl="0" eaLnBrk="0" fontAlgn="base" hangingPunct="0">
        <a:spcBef>
          <a:spcPct val="0"/>
        </a:spcBef>
        <a:spcAft>
          <a:spcPct val="0"/>
        </a:spcAft>
        <a:defRPr sz="2200">
          <a:solidFill>
            <a:srgbClr val="1D4E83"/>
          </a:solidFill>
          <a:latin typeface="Arial Black" pitchFamily="34" charset="0"/>
        </a:defRPr>
      </a:lvl2pPr>
      <a:lvl3pPr algn="l" rtl="0" eaLnBrk="0" fontAlgn="base" hangingPunct="0">
        <a:spcBef>
          <a:spcPct val="0"/>
        </a:spcBef>
        <a:spcAft>
          <a:spcPct val="0"/>
        </a:spcAft>
        <a:defRPr sz="2200">
          <a:solidFill>
            <a:srgbClr val="1D4E83"/>
          </a:solidFill>
          <a:latin typeface="Arial Black" pitchFamily="34" charset="0"/>
        </a:defRPr>
      </a:lvl3pPr>
      <a:lvl4pPr algn="l" rtl="0" eaLnBrk="0" fontAlgn="base" hangingPunct="0">
        <a:spcBef>
          <a:spcPct val="0"/>
        </a:spcBef>
        <a:spcAft>
          <a:spcPct val="0"/>
        </a:spcAft>
        <a:defRPr sz="2200">
          <a:solidFill>
            <a:srgbClr val="1D4E83"/>
          </a:solidFill>
          <a:latin typeface="Arial Black" pitchFamily="34" charset="0"/>
        </a:defRPr>
      </a:lvl4pPr>
      <a:lvl5pPr algn="l" rtl="0" eaLnBrk="0" fontAlgn="base" hangingPunct="0">
        <a:spcBef>
          <a:spcPct val="0"/>
        </a:spcBef>
        <a:spcAft>
          <a:spcPct val="0"/>
        </a:spcAft>
        <a:defRPr sz="2200">
          <a:solidFill>
            <a:srgbClr val="1D4E83"/>
          </a:solidFill>
          <a:latin typeface="Arial Black" pitchFamily="34" charset="0"/>
        </a:defRPr>
      </a:lvl5pPr>
      <a:lvl6pPr marL="457200" algn="l" rtl="0" eaLnBrk="0" fontAlgn="base" hangingPunct="0">
        <a:spcBef>
          <a:spcPct val="0"/>
        </a:spcBef>
        <a:spcAft>
          <a:spcPct val="0"/>
        </a:spcAft>
        <a:defRPr sz="2200">
          <a:solidFill>
            <a:srgbClr val="1D4E83"/>
          </a:solidFill>
          <a:latin typeface="Arial Black" pitchFamily="34" charset="0"/>
        </a:defRPr>
      </a:lvl6pPr>
      <a:lvl7pPr marL="914400" algn="l" rtl="0" eaLnBrk="0" fontAlgn="base" hangingPunct="0">
        <a:spcBef>
          <a:spcPct val="0"/>
        </a:spcBef>
        <a:spcAft>
          <a:spcPct val="0"/>
        </a:spcAft>
        <a:defRPr sz="2200">
          <a:solidFill>
            <a:srgbClr val="1D4E83"/>
          </a:solidFill>
          <a:latin typeface="Arial Black" pitchFamily="34" charset="0"/>
        </a:defRPr>
      </a:lvl7pPr>
      <a:lvl8pPr marL="1371600" algn="l" rtl="0" eaLnBrk="0" fontAlgn="base" hangingPunct="0">
        <a:spcBef>
          <a:spcPct val="0"/>
        </a:spcBef>
        <a:spcAft>
          <a:spcPct val="0"/>
        </a:spcAft>
        <a:defRPr sz="2200">
          <a:solidFill>
            <a:srgbClr val="1D4E83"/>
          </a:solidFill>
          <a:latin typeface="Arial Black" pitchFamily="34" charset="0"/>
        </a:defRPr>
      </a:lvl8pPr>
      <a:lvl9pPr marL="1828800" algn="l" rtl="0" eaLnBrk="0" fontAlgn="base" hangingPunct="0">
        <a:spcBef>
          <a:spcPct val="0"/>
        </a:spcBef>
        <a:spcAft>
          <a:spcPct val="0"/>
        </a:spcAft>
        <a:defRPr sz="2200">
          <a:solidFill>
            <a:srgbClr val="1D4E83"/>
          </a:solidFill>
          <a:latin typeface="Arial Black" pitchFamily="34" charset="0"/>
        </a:defRPr>
      </a:lvl9pPr>
    </p:titleStyle>
    <p:bodyStyle>
      <a:lvl1pPr marL="342900" indent="-342900" algn="l" rtl="0" eaLnBrk="0" fontAlgn="base" hangingPunct="0">
        <a:spcBef>
          <a:spcPct val="20000"/>
        </a:spcBef>
        <a:spcAft>
          <a:spcPct val="0"/>
        </a:spcAft>
        <a:buFont typeface="Wingdings" pitchFamily="2" charset="2"/>
        <a:buChar char="§"/>
        <a:defRPr sz="2000" b="1">
          <a:solidFill>
            <a:srgbClr val="000000"/>
          </a:solidFill>
          <a:latin typeface="+mn-lt"/>
          <a:ea typeface="+mn-ea"/>
          <a:cs typeface="+mn-cs"/>
        </a:defRPr>
      </a:lvl1pPr>
      <a:lvl2pPr marL="742950" indent="-285750" algn="l" rtl="0" eaLnBrk="0" fontAlgn="base" hangingPunct="0">
        <a:spcBef>
          <a:spcPct val="20000"/>
        </a:spcBef>
        <a:spcAft>
          <a:spcPct val="0"/>
        </a:spcAft>
        <a:buChar char="–"/>
        <a:defRPr>
          <a:solidFill>
            <a:srgbClr val="000000"/>
          </a:solidFill>
          <a:latin typeface="+mn-lt"/>
        </a:defRPr>
      </a:lvl2pPr>
      <a:lvl3pPr marL="1143000" indent="-228600" algn="l" rtl="0" eaLnBrk="0" fontAlgn="base" hangingPunct="0">
        <a:spcBef>
          <a:spcPct val="20000"/>
        </a:spcBef>
        <a:spcAft>
          <a:spcPct val="0"/>
        </a:spcAft>
        <a:buChar char="•"/>
        <a:defRPr sz="1600">
          <a:solidFill>
            <a:srgbClr val="000000"/>
          </a:solidFill>
          <a:latin typeface="+mn-lt"/>
        </a:defRPr>
      </a:lvl3pPr>
      <a:lvl4pPr marL="1600200" indent="-228600" algn="l" rtl="0" eaLnBrk="0" fontAlgn="base" hangingPunct="0">
        <a:spcBef>
          <a:spcPct val="20000"/>
        </a:spcBef>
        <a:spcAft>
          <a:spcPct val="0"/>
        </a:spcAft>
        <a:buChar char="-"/>
        <a:defRPr sz="1400">
          <a:solidFill>
            <a:srgbClr val="000000"/>
          </a:solidFill>
          <a:latin typeface="+mn-lt"/>
        </a:defRPr>
      </a:lvl4pPr>
      <a:lvl5pPr marL="2057400" indent="-228600" algn="l" rtl="0" eaLnBrk="0" fontAlgn="base" hangingPunct="0">
        <a:spcBef>
          <a:spcPct val="20000"/>
        </a:spcBef>
        <a:spcAft>
          <a:spcPct val="0"/>
        </a:spcAft>
        <a:buChar char="»"/>
        <a:defRPr sz="1200">
          <a:solidFill>
            <a:srgbClr val="000000"/>
          </a:solidFill>
          <a:latin typeface="+mn-lt"/>
        </a:defRPr>
      </a:lvl5pPr>
      <a:lvl6pPr marL="2514600" indent="-228600" algn="l" rtl="0" fontAlgn="base">
        <a:spcBef>
          <a:spcPct val="20000"/>
        </a:spcBef>
        <a:spcAft>
          <a:spcPct val="0"/>
        </a:spcAft>
        <a:buChar char="»"/>
        <a:defRPr sz="1200">
          <a:solidFill>
            <a:srgbClr val="000000"/>
          </a:solidFill>
          <a:latin typeface="+mn-lt"/>
        </a:defRPr>
      </a:lvl6pPr>
      <a:lvl7pPr marL="2971800" indent="-228600" algn="l" rtl="0" fontAlgn="base">
        <a:spcBef>
          <a:spcPct val="20000"/>
        </a:spcBef>
        <a:spcAft>
          <a:spcPct val="0"/>
        </a:spcAft>
        <a:buChar char="»"/>
        <a:defRPr sz="1200">
          <a:solidFill>
            <a:srgbClr val="000000"/>
          </a:solidFill>
          <a:latin typeface="+mn-lt"/>
        </a:defRPr>
      </a:lvl7pPr>
      <a:lvl8pPr marL="3429000" indent="-228600" algn="l" rtl="0" fontAlgn="base">
        <a:spcBef>
          <a:spcPct val="20000"/>
        </a:spcBef>
        <a:spcAft>
          <a:spcPct val="0"/>
        </a:spcAft>
        <a:buChar char="»"/>
        <a:defRPr sz="1200">
          <a:solidFill>
            <a:srgbClr val="000000"/>
          </a:solidFill>
          <a:latin typeface="+mn-lt"/>
        </a:defRPr>
      </a:lvl8pPr>
      <a:lvl9pPr marL="3886200" indent="-228600" algn="l" rtl="0" fontAlgn="base">
        <a:spcBef>
          <a:spcPct val="20000"/>
        </a:spcBef>
        <a:spcAft>
          <a:spcPct val="0"/>
        </a:spcAft>
        <a:buChar char="»"/>
        <a:defRPr sz="12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52413"/>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55" name="Rectangle 31"/>
          <p:cNvSpPr>
            <a:spLocks noGrp="1" noChangeArrowheads="1"/>
          </p:cNvSpPr>
          <p:nvPr>
            <p:ph type="sldNum" sz="quarter" idx="4"/>
          </p:nvPr>
        </p:nvSpPr>
        <p:spPr bwMode="auto">
          <a:xfrm>
            <a:off x="3467100" y="6381750"/>
            <a:ext cx="15795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cs typeface="+mn-cs"/>
              </a:defRPr>
            </a:lvl1pPr>
          </a:lstStyle>
          <a:p>
            <a:pPr>
              <a:defRPr/>
            </a:pPr>
            <a:fld id="{7E07E3A3-2A69-4801-B6D3-C43E4A0646F6}" type="slidenum">
              <a:rPr lang="en-US">
                <a:solidFill>
                  <a:srgbClr val="808080"/>
                </a:solidFill>
              </a:rPr>
              <a:pPr>
                <a:defRPr/>
              </a:pPr>
              <a:t>‹#›</a:t>
            </a:fld>
            <a:endParaRPr lang="en-US">
              <a:solidFill>
                <a:srgbClr val="808080"/>
              </a:solidFill>
            </a:endParaRPr>
          </a:p>
        </p:txBody>
      </p:sp>
      <p:grpSp>
        <p:nvGrpSpPr>
          <p:cNvPr id="1028" name="Group 50"/>
          <p:cNvGrpSpPr>
            <a:grpSpLocks/>
          </p:cNvGrpSpPr>
          <p:nvPr/>
        </p:nvGrpSpPr>
        <p:grpSpPr bwMode="auto">
          <a:xfrm>
            <a:off x="457200" y="6096000"/>
            <a:ext cx="8480425" cy="592138"/>
            <a:chOff x="288" y="3840"/>
            <a:chExt cx="5342" cy="373"/>
          </a:xfrm>
        </p:grpSpPr>
        <p:pic>
          <p:nvPicPr>
            <p:cNvPr id="1036" name="Picture 19" descr="seal"/>
            <p:cNvPicPr>
              <a:picLocks noChangeAspect="1" noChangeArrowheads="1"/>
            </p:cNvPicPr>
            <p:nvPr/>
          </p:nvPicPr>
          <p:blipFill>
            <a:blip r:embed="rId7" cstate="print"/>
            <a:srcRect/>
            <a:stretch>
              <a:fillRect/>
            </a:stretch>
          </p:blipFill>
          <p:spPr bwMode="auto">
            <a:xfrm>
              <a:off x="288" y="3840"/>
              <a:ext cx="376" cy="373"/>
            </a:xfrm>
            <a:prstGeom prst="rect">
              <a:avLst/>
            </a:prstGeom>
            <a:noFill/>
            <a:ln w="9525">
              <a:noFill/>
              <a:miter lim="800000"/>
              <a:headEnd/>
              <a:tailEnd/>
            </a:ln>
          </p:spPr>
        </p:pic>
        <p:grpSp>
          <p:nvGrpSpPr>
            <p:cNvPr id="1037" name="Group 32"/>
            <p:cNvGrpSpPr>
              <a:grpSpLocks/>
            </p:cNvGrpSpPr>
            <p:nvPr userDrawn="1"/>
          </p:nvGrpSpPr>
          <p:grpSpPr bwMode="auto">
            <a:xfrm>
              <a:off x="4554" y="3862"/>
              <a:ext cx="1076" cy="337"/>
              <a:chOff x="1872" y="3456"/>
              <a:chExt cx="1076" cy="337"/>
            </a:xfrm>
          </p:grpSpPr>
          <p:grpSp>
            <p:nvGrpSpPr>
              <p:cNvPr id="1039" name="Group 33"/>
              <p:cNvGrpSpPr>
                <a:grpSpLocks/>
              </p:cNvGrpSpPr>
              <p:nvPr userDrawn="1"/>
            </p:nvGrpSpPr>
            <p:grpSpPr bwMode="auto">
              <a:xfrm>
                <a:off x="1872" y="3456"/>
                <a:ext cx="1076" cy="337"/>
                <a:chOff x="4738" y="3846"/>
                <a:chExt cx="1076" cy="337"/>
              </a:xfrm>
            </p:grpSpPr>
            <p:sp>
              <p:nvSpPr>
                <p:cNvPr id="1058" name="Line 34"/>
                <p:cNvSpPr>
                  <a:spLocks noChangeShapeType="1"/>
                </p:cNvSpPr>
                <p:nvPr/>
              </p:nvSpPr>
              <p:spPr bwMode="auto">
                <a:xfrm>
                  <a:off x="4738" y="4033"/>
                  <a:ext cx="144" cy="0"/>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059" name="Line 35"/>
                <p:cNvSpPr>
                  <a:spLocks noChangeShapeType="1"/>
                </p:cNvSpPr>
                <p:nvPr/>
              </p:nvSpPr>
              <p:spPr bwMode="auto">
                <a:xfrm flipV="1">
                  <a:off x="4880" y="3847"/>
                  <a:ext cx="48" cy="192"/>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060" name="Line 36"/>
                <p:cNvSpPr>
                  <a:spLocks noChangeShapeType="1"/>
                </p:cNvSpPr>
                <p:nvPr/>
              </p:nvSpPr>
              <p:spPr bwMode="auto">
                <a:xfrm>
                  <a:off x="4929" y="3846"/>
                  <a:ext cx="48" cy="336"/>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061" name="Line 37"/>
                <p:cNvSpPr>
                  <a:spLocks noChangeShapeType="1"/>
                </p:cNvSpPr>
                <p:nvPr/>
              </p:nvSpPr>
              <p:spPr bwMode="auto">
                <a:xfrm flipV="1">
                  <a:off x="4975" y="4039"/>
                  <a:ext cx="48" cy="144"/>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062" name="Line 38"/>
                <p:cNvSpPr>
                  <a:spLocks noChangeShapeType="1"/>
                </p:cNvSpPr>
                <p:nvPr/>
              </p:nvSpPr>
              <p:spPr bwMode="auto">
                <a:xfrm>
                  <a:off x="5019" y="4041"/>
                  <a:ext cx="624" cy="0"/>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063" name="Text Box 39"/>
                <p:cNvSpPr txBox="1">
                  <a:spLocks noChangeArrowheads="1"/>
                </p:cNvSpPr>
                <p:nvPr/>
              </p:nvSpPr>
              <p:spPr bwMode="auto">
                <a:xfrm>
                  <a:off x="4902" y="3870"/>
                  <a:ext cx="912" cy="192"/>
                </a:xfrm>
                <a:prstGeom prst="rect">
                  <a:avLst/>
                </a:prstGeom>
                <a:noFill/>
                <a:ln w="9525">
                  <a:noFill/>
                  <a:miter lim="800000"/>
                  <a:headEnd/>
                  <a:tailEnd/>
                </a:ln>
                <a:effectLst/>
              </p:spPr>
              <p:txBody>
                <a:bodyPr>
                  <a:spAutoFit/>
                </a:bodyPr>
                <a:lstStyle/>
                <a:p>
                  <a:pPr>
                    <a:spcBef>
                      <a:spcPct val="50000"/>
                    </a:spcBef>
                    <a:defRPr/>
                  </a:pPr>
                  <a:r>
                    <a:rPr lang="en-US" sz="1400" b="1">
                      <a:solidFill>
                        <a:srgbClr val="1D4E83"/>
                      </a:solidFill>
                      <a:latin typeface="LubalinGraph" pitchFamily="18" charset="0"/>
                      <a:cs typeface="+mn-cs"/>
                    </a:rPr>
                    <a:t>  </a:t>
                  </a:r>
                  <a:r>
                    <a:rPr lang="en-US" sz="1400" b="1">
                      <a:solidFill>
                        <a:srgbClr val="1D4E83"/>
                      </a:solidFill>
                      <a:latin typeface="Helvetica" pitchFamily="34" charset="0"/>
                      <a:cs typeface="+mn-cs"/>
                    </a:rPr>
                    <a:t>CountyStat</a:t>
                  </a:r>
                </a:p>
              </p:txBody>
            </p:sp>
            <p:sp>
              <p:nvSpPr>
                <p:cNvPr id="1064" name="Line 40"/>
                <p:cNvSpPr>
                  <a:spLocks noChangeShapeType="1"/>
                </p:cNvSpPr>
                <p:nvPr userDrawn="1"/>
              </p:nvSpPr>
              <p:spPr bwMode="auto">
                <a:xfrm>
                  <a:off x="5116" y="4062"/>
                  <a:ext cx="528" cy="0"/>
                </a:xfrm>
                <a:prstGeom prst="line">
                  <a:avLst/>
                </a:prstGeom>
                <a:noFill/>
                <a:ln w="19050">
                  <a:solidFill>
                    <a:srgbClr val="FFCC00"/>
                  </a:solidFill>
                  <a:round/>
                  <a:headEnd/>
                  <a:tailEnd/>
                </a:ln>
                <a:effectLst/>
              </p:spPr>
              <p:txBody>
                <a:bodyPr/>
                <a:lstStyle/>
                <a:p>
                  <a:pPr>
                    <a:defRPr/>
                  </a:pPr>
                  <a:endParaRPr lang="en-US">
                    <a:solidFill>
                      <a:srgbClr val="000000"/>
                    </a:solidFill>
                    <a:cs typeface="+mn-cs"/>
                  </a:endParaRPr>
                </a:p>
              </p:txBody>
            </p:sp>
            <p:sp>
              <p:nvSpPr>
                <p:cNvPr id="1065" name="Line 41"/>
                <p:cNvSpPr>
                  <a:spLocks noChangeShapeType="1"/>
                </p:cNvSpPr>
                <p:nvPr userDrawn="1"/>
              </p:nvSpPr>
              <p:spPr bwMode="auto">
                <a:xfrm>
                  <a:off x="5308" y="4082"/>
                  <a:ext cx="336" cy="0"/>
                </a:xfrm>
                <a:prstGeom prst="line">
                  <a:avLst/>
                </a:prstGeom>
                <a:noFill/>
                <a:ln w="19050">
                  <a:solidFill>
                    <a:srgbClr val="CC0000"/>
                  </a:solidFill>
                  <a:round/>
                  <a:headEnd/>
                  <a:tailEnd/>
                </a:ln>
                <a:effectLst/>
              </p:spPr>
              <p:txBody>
                <a:bodyPr/>
                <a:lstStyle/>
                <a:p>
                  <a:pPr>
                    <a:defRPr/>
                  </a:pPr>
                  <a:endParaRPr lang="en-US">
                    <a:solidFill>
                      <a:srgbClr val="000000"/>
                    </a:solidFill>
                    <a:cs typeface="+mn-cs"/>
                  </a:endParaRPr>
                </a:p>
              </p:txBody>
            </p:sp>
          </p:grpSp>
          <p:sp>
            <p:nvSpPr>
              <p:cNvPr id="1066" name="Text Box 42"/>
              <p:cNvSpPr txBox="1">
                <a:spLocks noChangeArrowheads="1"/>
              </p:cNvSpPr>
              <p:nvPr userDrawn="1"/>
            </p:nvSpPr>
            <p:spPr bwMode="auto">
              <a:xfrm>
                <a:off x="1872" y="3456"/>
                <a:ext cx="768" cy="231"/>
              </a:xfrm>
              <a:prstGeom prst="rect">
                <a:avLst/>
              </a:prstGeom>
              <a:noFill/>
              <a:ln w="9525">
                <a:noFill/>
                <a:miter lim="800000"/>
                <a:headEnd/>
                <a:tailEnd/>
              </a:ln>
              <a:effectLst/>
            </p:spPr>
            <p:txBody>
              <a:bodyPr>
                <a:spAutoFit/>
              </a:bodyPr>
              <a:lstStyle/>
              <a:p>
                <a:pPr>
                  <a:spcBef>
                    <a:spcPct val="50000"/>
                  </a:spcBef>
                  <a:defRPr/>
                </a:pPr>
                <a:endParaRPr lang="en-US">
                  <a:solidFill>
                    <a:srgbClr val="000000"/>
                  </a:solidFill>
                  <a:cs typeface="+mn-cs"/>
                </a:endParaRPr>
              </a:p>
            </p:txBody>
          </p:sp>
        </p:grpSp>
        <p:sp>
          <p:nvSpPr>
            <p:cNvPr id="1067" name="Line 43"/>
            <p:cNvSpPr>
              <a:spLocks noChangeShapeType="1"/>
            </p:cNvSpPr>
            <p:nvPr userDrawn="1"/>
          </p:nvSpPr>
          <p:spPr bwMode="auto">
            <a:xfrm flipH="1" flipV="1">
              <a:off x="720" y="4048"/>
              <a:ext cx="3840" cy="0"/>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grpSp>
      <p:sp>
        <p:nvSpPr>
          <p:cNvPr id="1069" name="Rectangle 45"/>
          <p:cNvSpPr>
            <a:spLocks noGrp="1" noChangeArrowheads="1"/>
          </p:cNvSpPr>
          <p:nvPr>
            <p:ph type="ftr" sz="quarter" idx="3"/>
          </p:nvPr>
        </p:nvSpPr>
        <p:spPr bwMode="auto">
          <a:xfrm>
            <a:off x="1066800" y="6381750"/>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smtClean="0">
                <a:solidFill>
                  <a:schemeClr val="bg2"/>
                </a:solidFill>
                <a:latin typeface="Arial" pitchFamily="34" charset="0"/>
                <a:cs typeface="+mn-cs"/>
              </a:defRPr>
            </a:lvl1pPr>
          </a:lstStyle>
          <a:p>
            <a:pPr>
              <a:defRPr/>
            </a:pPr>
            <a:r>
              <a:rPr lang="en-US">
                <a:solidFill>
                  <a:srgbClr val="808080"/>
                </a:solidFill>
              </a:rPr>
              <a:t>Pedestrian Safety Initiative</a:t>
            </a:r>
          </a:p>
        </p:txBody>
      </p:sp>
      <p:grpSp>
        <p:nvGrpSpPr>
          <p:cNvPr id="1030" name="Group 19"/>
          <p:cNvGrpSpPr>
            <a:grpSpLocks/>
          </p:cNvGrpSpPr>
          <p:nvPr/>
        </p:nvGrpSpPr>
        <p:grpSpPr bwMode="auto">
          <a:xfrm>
            <a:off x="495300" y="38100"/>
            <a:ext cx="8159750" cy="215900"/>
            <a:chOff x="312" y="24"/>
            <a:chExt cx="5140" cy="136"/>
          </a:xfrm>
        </p:grpSpPr>
        <p:sp>
          <p:nvSpPr>
            <p:cNvPr id="1071" name="Rectangle 47"/>
            <p:cNvSpPr>
              <a:spLocks noChangeArrowheads="1"/>
            </p:cNvSpPr>
            <p:nvPr userDrawn="1"/>
          </p:nvSpPr>
          <p:spPr bwMode="auto">
            <a:xfrm>
              <a:off x="312" y="24"/>
              <a:ext cx="5136" cy="34"/>
            </a:xfrm>
            <a:prstGeom prst="rect">
              <a:avLst/>
            </a:prstGeom>
            <a:solidFill>
              <a:srgbClr val="1D4E83"/>
            </a:solidFill>
            <a:ln w="9525">
              <a:noFill/>
              <a:miter lim="800000"/>
              <a:headEnd/>
              <a:tailEnd/>
            </a:ln>
            <a:effectLst/>
          </p:spPr>
          <p:txBody>
            <a:bodyPr wrap="none" anchor="ctr"/>
            <a:lstStyle/>
            <a:p>
              <a:pPr>
                <a:defRPr/>
              </a:pPr>
              <a:endParaRPr lang="en-US" sz="2400" b="1">
                <a:solidFill>
                  <a:srgbClr val="1D4E83"/>
                </a:solidFill>
                <a:cs typeface="+mn-cs"/>
              </a:endParaRPr>
            </a:p>
          </p:txBody>
        </p:sp>
        <p:sp>
          <p:nvSpPr>
            <p:cNvPr id="1072" name="Text Box 48"/>
            <p:cNvSpPr txBox="1">
              <a:spLocks noChangeArrowheads="1"/>
            </p:cNvSpPr>
            <p:nvPr userDrawn="1"/>
          </p:nvSpPr>
          <p:spPr bwMode="auto">
            <a:xfrm>
              <a:off x="1468" y="76"/>
              <a:ext cx="3984" cy="34"/>
            </a:xfrm>
            <a:prstGeom prst="rect">
              <a:avLst/>
            </a:prstGeom>
            <a:solidFill>
              <a:srgbClr val="FFCC00"/>
            </a:solidFill>
            <a:ln w="9525">
              <a:noFill/>
              <a:miter lim="800000"/>
              <a:headEnd/>
              <a:tailEnd/>
            </a:ln>
            <a:effectLst/>
          </p:spPr>
          <p:txBody>
            <a:bodyPr wrap="none"/>
            <a:lstStyle/>
            <a:p>
              <a:pPr>
                <a:spcBef>
                  <a:spcPct val="50000"/>
                </a:spcBef>
                <a:defRPr/>
              </a:pPr>
              <a:endParaRPr lang="en-US">
                <a:solidFill>
                  <a:srgbClr val="000000"/>
                </a:solidFill>
                <a:cs typeface="+mn-cs"/>
              </a:endParaRPr>
            </a:p>
          </p:txBody>
        </p:sp>
        <p:sp>
          <p:nvSpPr>
            <p:cNvPr id="1073" name="Text Box 49"/>
            <p:cNvSpPr txBox="1">
              <a:spLocks noChangeArrowheads="1"/>
            </p:cNvSpPr>
            <p:nvPr userDrawn="1"/>
          </p:nvSpPr>
          <p:spPr bwMode="auto">
            <a:xfrm>
              <a:off x="3288" y="127"/>
              <a:ext cx="2164" cy="33"/>
            </a:xfrm>
            <a:prstGeom prst="rect">
              <a:avLst/>
            </a:prstGeom>
            <a:solidFill>
              <a:srgbClr val="A00000"/>
            </a:solidFill>
            <a:ln w="9525">
              <a:noFill/>
              <a:miter lim="800000"/>
              <a:headEnd/>
              <a:tailEnd/>
            </a:ln>
          </p:spPr>
          <p:txBody>
            <a:bodyPr wrap="none"/>
            <a:lstStyle/>
            <a:p>
              <a:pPr>
                <a:spcBef>
                  <a:spcPct val="50000"/>
                </a:spcBef>
                <a:defRPr/>
              </a:pPr>
              <a:endParaRPr lang="en-US">
                <a:solidFill>
                  <a:srgbClr val="000000"/>
                </a:solidFill>
                <a:cs typeface="+mn-cs"/>
              </a:endParaRPr>
            </a:p>
          </p:txBody>
        </p:sp>
      </p:grpSp>
      <p:sp>
        <p:nvSpPr>
          <p:cNvPr id="1031" name="Rectangle 24"/>
          <p:cNvSpPr>
            <a:spLocks noGrp="1" noChangeArrowheads="1"/>
          </p:cNvSpPr>
          <p:nvPr>
            <p:ph type="body" idx="1"/>
          </p:nvPr>
        </p:nvSpPr>
        <p:spPr bwMode="auto">
          <a:xfrm>
            <a:off x="523875" y="1209675"/>
            <a:ext cx="8077200" cy="4016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21" name="Rectangle 25"/>
          <p:cNvSpPr>
            <a:spLocks noGrp="1" noChangeArrowheads="1"/>
          </p:cNvSpPr>
          <p:nvPr>
            <p:ph type="dt" sz="half" idx="2"/>
          </p:nvPr>
        </p:nvSpPr>
        <p:spPr bwMode="auto">
          <a:xfrm>
            <a:off x="61531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1" smtClean="0">
                <a:solidFill>
                  <a:schemeClr val="bg2"/>
                </a:solidFill>
                <a:latin typeface="Arial" pitchFamily="34" charset="0"/>
                <a:cs typeface="+mn-cs"/>
              </a:defRPr>
            </a:lvl1pPr>
          </a:lstStyle>
          <a:p>
            <a:pPr>
              <a:defRPr/>
            </a:pPr>
            <a:r>
              <a:rPr lang="en-US">
                <a:solidFill>
                  <a:srgbClr val="808080"/>
                </a:solidFill>
              </a:rPr>
              <a:t>7/23/2014</a:t>
            </a:r>
          </a:p>
        </p:txBody>
      </p:sp>
    </p:spTree>
    <p:extLst>
      <p:ext uri="{BB962C8B-B14F-4D97-AF65-F5344CB8AC3E}">
        <p14:creationId xmlns:p14="http://schemas.microsoft.com/office/powerpoint/2010/main" val="11054518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hf hdr="0"/>
  <p:txStyles>
    <p:titleStyle>
      <a:lvl1pPr algn="l" rtl="0" eaLnBrk="0" fontAlgn="base" hangingPunct="0">
        <a:spcBef>
          <a:spcPct val="0"/>
        </a:spcBef>
        <a:spcAft>
          <a:spcPct val="0"/>
        </a:spcAft>
        <a:defRPr sz="2200">
          <a:solidFill>
            <a:srgbClr val="1D4E83"/>
          </a:solidFill>
          <a:latin typeface="+mj-lt"/>
          <a:ea typeface="+mj-ea"/>
          <a:cs typeface="+mj-cs"/>
        </a:defRPr>
      </a:lvl1pPr>
      <a:lvl2pPr algn="l" rtl="0" eaLnBrk="0" fontAlgn="base" hangingPunct="0">
        <a:spcBef>
          <a:spcPct val="0"/>
        </a:spcBef>
        <a:spcAft>
          <a:spcPct val="0"/>
        </a:spcAft>
        <a:defRPr sz="2200">
          <a:solidFill>
            <a:srgbClr val="1D4E83"/>
          </a:solidFill>
          <a:latin typeface="Arial Black" pitchFamily="34" charset="0"/>
        </a:defRPr>
      </a:lvl2pPr>
      <a:lvl3pPr algn="l" rtl="0" eaLnBrk="0" fontAlgn="base" hangingPunct="0">
        <a:spcBef>
          <a:spcPct val="0"/>
        </a:spcBef>
        <a:spcAft>
          <a:spcPct val="0"/>
        </a:spcAft>
        <a:defRPr sz="2200">
          <a:solidFill>
            <a:srgbClr val="1D4E83"/>
          </a:solidFill>
          <a:latin typeface="Arial Black" pitchFamily="34" charset="0"/>
        </a:defRPr>
      </a:lvl3pPr>
      <a:lvl4pPr algn="l" rtl="0" eaLnBrk="0" fontAlgn="base" hangingPunct="0">
        <a:spcBef>
          <a:spcPct val="0"/>
        </a:spcBef>
        <a:spcAft>
          <a:spcPct val="0"/>
        </a:spcAft>
        <a:defRPr sz="2200">
          <a:solidFill>
            <a:srgbClr val="1D4E83"/>
          </a:solidFill>
          <a:latin typeface="Arial Black" pitchFamily="34" charset="0"/>
        </a:defRPr>
      </a:lvl4pPr>
      <a:lvl5pPr algn="l" rtl="0" eaLnBrk="0" fontAlgn="base" hangingPunct="0">
        <a:spcBef>
          <a:spcPct val="0"/>
        </a:spcBef>
        <a:spcAft>
          <a:spcPct val="0"/>
        </a:spcAft>
        <a:defRPr sz="2200">
          <a:solidFill>
            <a:srgbClr val="1D4E83"/>
          </a:solidFill>
          <a:latin typeface="Arial Black" pitchFamily="34" charset="0"/>
        </a:defRPr>
      </a:lvl5pPr>
      <a:lvl6pPr marL="457200" algn="l" rtl="0" eaLnBrk="0" fontAlgn="base" hangingPunct="0">
        <a:spcBef>
          <a:spcPct val="0"/>
        </a:spcBef>
        <a:spcAft>
          <a:spcPct val="0"/>
        </a:spcAft>
        <a:defRPr sz="2200">
          <a:solidFill>
            <a:srgbClr val="1D4E83"/>
          </a:solidFill>
          <a:latin typeface="Arial Black" pitchFamily="34" charset="0"/>
        </a:defRPr>
      </a:lvl6pPr>
      <a:lvl7pPr marL="914400" algn="l" rtl="0" eaLnBrk="0" fontAlgn="base" hangingPunct="0">
        <a:spcBef>
          <a:spcPct val="0"/>
        </a:spcBef>
        <a:spcAft>
          <a:spcPct val="0"/>
        </a:spcAft>
        <a:defRPr sz="2200">
          <a:solidFill>
            <a:srgbClr val="1D4E83"/>
          </a:solidFill>
          <a:latin typeface="Arial Black" pitchFamily="34" charset="0"/>
        </a:defRPr>
      </a:lvl7pPr>
      <a:lvl8pPr marL="1371600" algn="l" rtl="0" eaLnBrk="0" fontAlgn="base" hangingPunct="0">
        <a:spcBef>
          <a:spcPct val="0"/>
        </a:spcBef>
        <a:spcAft>
          <a:spcPct val="0"/>
        </a:spcAft>
        <a:defRPr sz="2200">
          <a:solidFill>
            <a:srgbClr val="1D4E83"/>
          </a:solidFill>
          <a:latin typeface="Arial Black" pitchFamily="34" charset="0"/>
        </a:defRPr>
      </a:lvl8pPr>
      <a:lvl9pPr marL="1828800" algn="l" rtl="0" eaLnBrk="0" fontAlgn="base" hangingPunct="0">
        <a:spcBef>
          <a:spcPct val="0"/>
        </a:spcBef>
        <a:spcAft>
          <a:spcPct val="0"/>
        </a:spcAft>
        <a:defRPr sz="2200">
          <a:solidFill>
            <a:srgbClr val="1D4E83"/>
          </a:solidFill>
          <a:latin typeface="Arial Black" pitchFamily="34" charset="0"/>
        </a:defRPr>
      </a:lvl9pPr>
    </p:titleStyle>
    <p:bodyStyle>
      <a:lvl1pPr marL="342900" indent="-342900" algn="l" rtl="0" eaLnBrk="0" fontAlgn="base" hangingPunct="0">
        <a:spcBef>
          <a:spcPct val="20000"/>
        </a:spcBef>
        <a:spcAft>
          <a:spcPct val="0"/>
        </a:spcAft>
        <a:buFont typeface="Wingdings" pitchFamily="2" charset="2"/>
        <a:buChar char="§"/>
        <a:defRPr sz="2000" b="1">
          <a:solidFill>
            <a:srgbClr val="000000"/>
          </a:solidFill>
          <a:latin typeface="+mn-lt"/>
          <a:ea typeface="+mn-ea"/>
          <a:cs typeface="+mn-cs"/>
        </a:defRPr>
      </a:lvl1pPr>
      <a:lvl2pPr marL="742950" indent="-285750" algn="l" rtl="0" eaLnBrk="0" fontAlgn="base" hangingPunct="0">
        <a:spcBef>
          <a:spcPct val="20000"/>
        </a:spcBef>
        <a:spcAft>
          <a:spcPct val="0"/>
        </a:spcAft>
        <a:buChar char="–"/>
        <a:defRPr>
          <a:solidFill>
            <a:srgbClr val="000000"/>
          </a:solidFill>
          <a:latin typeface="+mn-lt"/>
        </a:defRPr>
      </a:lvl2pPr>
      <a:lvl3pPr marL="1143000" indent="-228600" algn="l" rtl="0" eaLnBrk="0" fontAlgn="base" hangingPunct="0">
        <a:spcBef>
          <a:spcPct val="20000"/>
        </a:spcBef>
        <a:spcAft>
          <a:spcPct val="0"/>
        </a:spcAft>
        <a:buChar char="•"/>
        <a:defRPr sz="1600">
          <a:solidFill>
            <a:srgbClr val="000000"/>
          </a:solidFill>
          <a:latin typeface="+mn-lt"/>
        </a:defRPr>
      </a:lvl3pPr>
      <a:lvl4pPr marL="1600200" indent="-228600" algn="l" rtl="0" eaLnBrk="0" fontAlgn="base" hangingPunct="0">
        <a:spcBef>
          <a:spcPct val="20000"/>
        </a:spcBef>
        <a:spcAft>
          <a:spcPct val="0"/>
        </a:spcAft>
        <a:buChar char="-"/>
        <a:defRPr sz="1400">
          <a:solidFill>
            <a:srgbClr val="000000"/>
          </a:solidFill>
          <a:latin typeface="+mn-lt"/>
        </a:defRPr>
      </a:lvl4pPr>
      <a:lvl5pPr marL="2057400" indent="-228600" algn="l" rtl="0" eaLnBrk="0" fontAlgn="base" hangingPunct="0">
        <a:spcBef>
          <a:spcPct val="20000"/>
        </a:spcBef>
        <a:spcAft>
          <a:spcPct val="0"/>
        </a:spcAft>
        <a:buChar char="»"/>
        <a:defRPr sz="1200">
          <a:solidFill>
            <a:srgbClr val="000000"/>
          </a:solidFill>
          <a:latin typeface="+mn-lt"/>
        </a:defRPr>
      </a:lvl5pPr>
      <a:lvl6pPr marL="2514600" indent="-228600" algn="l" rtl="0" fontAlgn="base">
        <a:spcBef>
          <a:spcPct val="20000"/>
        </a:spcBef>
        <a:spcAft>
          <a:spcPct val="0"/>
        </a:spcAft>
        <a:buChar char="»"/>
        <a:defRPr sz="1200">
          <a:solidFill>
            <a:srgbClr val="000000"/>
          </a:solidFill>
          <a:latin typeface="+mn-lt"/>
        </a:defRPr>
      </a:lvl6pPr>
      <a:lvl7pPr marL="2971800" indent="-228600" algn="l" rtl="0" fontAlgn="base">
        <a:spcBef>
          <a:spcPct val="20000"/>
        </a:spcBef>
        <a:spcAft>
          <a:spcPct val="0"/>
        </a:spcAft>
        <a:buChar char="»"/>
        <a:defRPr sz="1200">
          <a:solidFill>
            <a:srgbClr val="000000"/>
          </a:solidFill>
          <a:latin typeface="+mn-lt"/>
        </a:defRPr>
      </a:lvl7pPr>
      <a:lvl8pPr marL="3429000" indent="-228600" algn="l" rtl="0" fontAlgn="base">
        <a:spcBef>
          <a:spcPct val="20000"/>
        </a:spcBef>
        <a:spcAft>
          <a:spcPct val="0"/>
        </a:spcAft>
        <a:buChar char="»"/>
        <a:defRPr sz="1200">
          <a:solidFill>
            <a:srgbClr val="000000"/>
          </a:solidFill>
          <a:latin typeface="+mn-lt"/>
        </a:defRPr>
      </a:lvl8pPr>
      <a:lvl9pPr marL="3886200" indent="-228600" algn="l" rtl="0" fontAlgn="base">
        <a:spcBef>
          <a:spcPct val="20000"/>
        </a:spcBef>
        <a:spcAft>
          <a:spcPct val="0"/>
        </a:spcAft>
        <a:buChar char="»"/>
        <a:defRPr sz="12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52413"/>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55" name="Rectangle 31"/>
          <p:cNvSpPr>
            <a:spLocks noGrp="1" noChangeArrowheads="1"/>
          </p:cNvSpPr>
          <p:nvPr>
            <p:ph type="sldNum" sz="quarter" idx="4"/>
          </p:nvPr>
        </p:nvSpPr>
        <p:spPr bwMode="auto">
          <a:xfrm>
            <a:off x="3467100" y="6381750"/>
            <a:ext cx="15795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cs typeface="+mn-cs"/>
              </a:defRPr>
            </a:lvl1pPr>
          </a:lstStyle>
          <a:p>
            <a:pPr>
              <a:defRPr/>
            </a:pPr>
            <a:fld id="{7E07E3A3-2A69-4801-B6D3-C43E4A0646F6}" type="slidenum">
              <a:rPr lang="en-US">
                <a:solidFill>
                  <a:srgbClr val="808080"/>
                </a:solidFill>
              </a:rPr>
              <a:pPr>
                <a:defRPr/>
              </a:pPr>
              <a:t>‹#›</a:t>
            </a:fld>
            <a:endParaRPr lang="en-US">
              <a:solidFill>
                <a:srgbClr val="808080"/>
              </a:solidFill>
            </a:endParaRPr>
          </a:p>
        </p:txBody>
      </p:sp>
      <p:grpSp>
        <p:nvGrpSpPr>
          <p:cNvPr id="1028" name="Group 50"/>
          <p:cNvGrpSpPr>
            <a:grpSpLocks/>
          </p:cNvGrpSpPr>
          <p:nvPr/>
        </p:nvGrpSpPr>
        <p:grpSpPr bwMode="auto">
          <a:xfrm>
            <a:off x="457200" y="6096000"/>
            <a:ext cx="8480425" cy="592138"/>
            <a:chOff x="288" y="3840"/>
            <a:chExt cx="5342" cy="373"/>
          </a:xfrm>
        </p:grpSpPr>
        <p:pic>
          <p:nvPicPr>
            <p:cNvPr id="1036" name="Picture 19" descr="seal"/>
            <p:cNvPicPr>
              <a:picLocks noChangeAspect="1" noChangeArrowheads="1"/>
            </p:cNvPicPr>
            <p:nvPr/>
          </p:nvPicPr>
          <p:blipFill>
            <a:blip r:embed="rId7" cstate="print"/>
            <a:srcRect/>
            <a:stretch>
              <a:fillRect/>
            </a:stretch>
          </p:blipFill>
          <p:spPr bwMode="auto">
            <a:xfrm>
              <a:off x="288" y="3840"/>
              <a:ext cx="376" cy="373"/>
            </a:xfrm>
            <a:prstGeom prst="rect">
              <a:avLst/>
            </a:prstGeom>
            <a:noFill/>
            <a:ln w="9525">
              <a:noFill/>
              <a:miter lim="800000"/>
              <a:headEnd/>
              <a:tailEnd/>
            </a:ln>
          </p:spPr>
        </p:pic>
        <p:grpSp>
          <p:nvGrpSpPr>
            <p:cNvPr id="1037" name="Group 32"/>
            <p:cNvGrpSpPr>
              <a:grpSpLocks/>
            </p:cNvGrpSpPr>
            <p:nvPr userDrawn="1"/>
          </p:nvGrpSpPr>
          <p:grpSpPr bwMode="auto">
            <a:xfrm>
              <a:off x="4554" y="3862"/>
              <a:ext cx="1076" cy="337"/>
              <a:chOff x="1872" y="3456"/>
              <a:chExt cx="1076" cy="337"/>
            </a:xfrm>
          </p:grpSpPr>
          <p:grpSp>
            <p:nvGrpSpPr>
              <p:cNvPr id="1039" name="Group 33"/>
              <p:cNvGrpSpPr>
                <a:grpSpLocks/>
              </p:cNvGrpSpPr>
              <p:nvPr userDrawn="1"/>
            </p:nvGrpSpPr>
            <p:grpSpPr bwMode="auto">
              <a:xfrm>
                <a:off x="1872" y="3456"/>
                <a:ext cx="1076" cy="337"/>
                <a:chOff x="4738" y="3846"/>
                <a:chExt cx="1076" cy="337"/>
              </a:xfrm>
            </p:grpSpPr>
            <p:sp>
              <p:nvSpPr>
                <p:cNvPr id="1058" name="Line 34"/>
                <p:cNvSpPr>
                  <a:spLocks noChangeShapeType="1"/>
                </p:cNvSpPr>
                <p:nvPr/>
              </p:nvSpPr>
              <p:spPr bwMode="auto">
                <a:xfrm>
                  <a:off x="4738" y="4033"/>
                  <a:ext cx="144" cy="0"/>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059" name="Line 35"/>
                <p:cNvSpPr>
                  <a:spLocks noChangeShapeType="1"/>
                </p:cNvSpPr>
                <p:nvPr/>
              </p:nvSpPr>
              <p:spPr bwMode="auto">
                <a:xfrm flipV="1">
                  <a:off x="4880" y="3847"/>
                  <a:ext cx="48" cy="192"/>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060" name="Line 36"/>
                <p:cNvSpPr>
                  <a:spLocks noChangeShapeType="1"/>
                </p:cNvSpPr>
                <p:nvPr/>
              </p:nvSpPr>
              <p:spPr bwMode="auto">
                <a:xfrm>
                  <a:off x="4929" y="3846"/>
                  <a:ext cx="48" cy="336"/>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061" name="Line 37"/>
                <p:cNvSpPr>
                  <a:spLocks noChangeShapeType="1"/>
                </p:cNvSpPr>
                <p:nvPr/>
              </p:nvSpPr>
              <p:spPr bwMode="auto">
                <a:xfrm flipV="1">
                  <a:off x="4975" y="4039"/>
                  <a:ext cx="48" cy="144"/>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062" name="Line 38"/>
                <p:cNvSpPr>
                  <a:spLocks noChangeShapeType="1"/>
                </p:cNvSpPr>
                <p:nvPr/>
              </p:nvSpPr>
              <p:spPr bwMode="auto">
                <a:xfrm>
                  <a:off x="5019" y="4041"/>
                  <a:ext cx="624" cy="0"/>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063" name="Text Box 39"/>
                <p:cNvSpPr txBox="1">
                  <a:spLocks noChangeArrowheads="1"/>
                </p:cNvSpPr>
                <p:nvPr/>
              </p:nvSpPr>
              <p:spPr bwMode="auto">
                <a:xfrm>
                  <a:off x="4902" y="3870"/>
                  <a:ext cx="912" cy="192"/>
                </a:xfrm>
                <a:prstGeom prst="rect">
                  <a:avLst/>
                </a:prstGeom>
                <a:noFill/>
                <a:ln w="9525">
                  <a:noFill/>
                  <a:miter lim="800000"/>
                  <a:headEnd/>
                  <a:tailEnd/>
                </a:ln>
                <a:effectLst/>
              </p:spPr>
              <p:txBody>
                <a:bodyPr>
                  <a:spAutoFit/>
                </a:bodyPr>
                <a:lstStyle/>
                <a:p>
                  <a:pPr>
                    <a:spcBef>
                      <a:spcPct val="50000"/>
                    </a:spcBef>
                    <a:defRPr/>
                  </a:pPr>
                  <a:r>
                    <a:rPr lang="en-US" sz="1400" b="1">
                      <a:solidFill>
                        <a:srgbClr val="1D4E83"/>
                      </a:solidFill>
                      <a:latin typeface="LubalinGraph" pitchFamily="18" charset="0"/>
                      <a:cs typeface="+mn-cs"/>
                    </a:rPr>
                    <a:t>  </a:t>
                  </a:r>
                  <a:r>
                    <a:rPr lang="en-US" sz="1400" b="1">
                      <a:solidFill>
                        <a:srgbClr val="1D4E83"/>
                      </a:solidFill>
                      <a:latin typeface="Helvetica" pitchFamily="34" charset="0"/>
                      <a:cs typeface="+mn-cs"/>
                    </a:rPr>
                    <a:t>CountyStat</a:t>
                  </a:r>
                </a:p>
              </p:txBody>
            </p:sp>
            <p:sp>
              <p:nvSpPr>
                <p:cNvPr id="1064" name="Line 40"/>
                <p:cNvSpPr>
                  <a:spLocks noChangeShapeType="1"/>
                </p:cNvSpPr>
                <p:nvPr userDrawn="1"/>
              </p:nvSpPr>
              <p:spPr bwMode="auto">
                <a:xfrm>
                  <a:off x="5116" y="4062"/>
                  <a:ext cx="528" cy="0"/>
                </a:xfrm>
                <a:prstGeom prst="line">
                  <a:avLst/>
                </a:prstGeom>
                <a:noFill/>
                <a:ln w="19050">
                  <a:solidFill>
                    <a:srgbClr val="FFCC00"/>
                  </a:solidFill>
                  <a:round/>
                  <a:headEnd/>
                  <a:tailEnd/>
                </a:ln>
                <a:effectLst/>
              </p:spPr>
              <p:txBody>
                <a:bodyPr/>
                <a:lstStyle/>
                <a:p>
                  <a:pPr>
                    <a:defRPr/>
                  </a:pPr>
                  <a:endParaRPr lang="en-US">
                    <a:solidFill>
                      <a:srgbClr val="000000"/>
                    </a:solidFill>
                    <a:cs typeface="+mn-cs"/>
                  </a:endParaRPr>
                </a:p>
              </p:txBody>
            </p:sp>
            <p:sp>
              <p:nvSpPr>
                <p:cNvPr id="1065" name="Line 41"/>
                <p:cNvSpPr>
                  <a:spLocks noChangeShapeType="1"/>
                </p:cNvSpPr>
                <p:nvPr userDrawn="1"/>
              </p:nvSpPr>
              <p:spPr bwMode="auto">
                <a:xfrm>
                  <a:off x="5308" y="4082"/>
                  <a:ext cx="336" cy="0"/>
                </a:xfrm>
                <a:prstGeom prst="line">
                  <a:avLst/>
                </a:prstGeom>
                <a:noFill/>
                <a:ln w="19050">
                  <a:solidFill>
                    <a:srgbClr val="CC0000"/>
                  </a:solidFill>
                  <a:round/>
                  <a:headEnd/>
                  <a:tailEnd/>
                </a:ln>
                <a:effectLst/>
              </p:spPr>
              <p:txBody>
                <a:bodyPr/>
                <a:lstStyle/>
                <a:p>
                  <a:pPr>
                    <a:defRPr/>
                  </a:pPr>
                  <a:endParaRPr lang="en-US">
                    <a:solidFill>
                      <a:srgbClr val="000000"/>
                    </a:solidFill>
                    <a:cs typeface="+mn-cs"/>
                  </a:endParaRPr>
                </a:p>
              </p:txBody>
            </p:sp>
          </p:grpSp>
          <p:sp>
            <p:nvSpPr>
              <p:cNvPr id="1066" name="Text Box 42"/>
              <p:cNvSpPr txBox="1">
                <a:spLocks noChangeArrowheads="1"/>
              </p:cNvSpPr>
              <p:nvPr userDrawn="1"/>
            </p:nvSpPr>
            <p:spPr bwMode="auto">
              <a:xfrm>
                <a:off x="1872" y="3456"/>
                <a:ext cx="768" cy="231"/>
              </a:xfrm>
              <a:prstGeom prst="rect">
                <a:avLst/>
              </a:prstGeom>
              <a:noFill/>
              <a:ln w="9525">
                <a:noFill/>
                <a:miter lim="800000"/>
                <a:headEnd/>
                <a:tailEnd/>
              </a:ln>
              <a:effectLst/>
            </p:spPr>
            <p:txBody>
              <a:bodyPr>
                <a:spAutoFit/>
              </a:bodyPr>
              <a:lstStyle/>
              <a:p>
                <a:pPr>
                  <a:spcBef>
                    <a:spcPct val="50000"/>
                  </a:spcBef>
                  <a:defRPr/>
                </a:pPr>
                <a:endParaRPr lang="en-US">
                  <a:solidFill>
                    <a:srgbClr val="000000"/>
                  </a:solidFill>
                  <a:cs typeface="+mn-cs"/>
                </a:endParaRPr>
              </a:p>
            </p:txBody>
          </p:sp>
        </p:grpSp>
        <p:sp>
          <p:nvSpPr>
            <p:cNvPr id="1067" name="Line 43"/>
            <p:cNvSpPr>
              <a:spLocks noChangeShapeType="1"/>
            </p:cNvSpPr>
            <p:nvPr userDrawn="1"/>
          </p:nvSpPr>
          <p:spPr bwMode="auto">
            <a:xfrm flipH="1" flipV="1">
              <a:off x="720" y="4048"/>
              <a:ext cx="3840" cy="0"/>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grpSp>
      <p:sp>
        <p:nvSpPr>
          <p:cNvPr id="1069" name="Rectangle 45"/>
          <p:cNvSpPr>
            <a:spLocks noGrp="1" noChangeArrowheads="1"/>
          </p:cNvSpPr>
          <p:nvPr>
            <p:ph type="ftr" sz="quarter" idx="3"/>
          </p:nvPr>
        </p:nvSpPr>
        <p:spPr bwMode="auto">
          <a:xfrm>
            <a:off x="1066800" y="6381750"/>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smtClean="0">
                <a:solidFill>
                  <a:schemeClr val="bg2"/>
                </a:solidFill>
                <a:latin typeface="Arial" pitchFamily="34" charset="0"/>
                <a:cs typeface="+mn-cs"/>
              </a:defRPr>
            </a:lvl1pPr>
          </a:lstStyle>
          <a:p>
            <a:pPr>
              <a:defRPr/>
            </a:pPr>
            <a:r>
              <a:rPr lang="en-US">
                <a:solidFill>
                  <a:srgbClr val="808080"/>
                </a:solidFill>
              </a:rPr>
              <a:t>Pedestrian Safety Initiative</a:t>
            </a:r>
          </a:p>
        </p:txBody>
      </p:sp>
      <p:grpSp>
        <p:nvGrpSpPr>
          <p:cNvPr id="1030" name="Group 19"/>
          <p:cNvGrpSpPr>
            <a:grpSpLocks/>
          </p:cNvGrpSpPr>
          <p:nvPr/>
        </p:nvGrpSpPr>
        <p:grpSpPr bwMode="auto">
          <a:xfrm>
            <a:off x="495300" y="38100"/>
            <a:ext cx="8159750" cy="215900"/>
            <a:chOff x="312" y="24"/>
            <a:chExt cx="5140" cy="136"/>
          </a:xfrm>
        </p:grpSpPr>
        <p:sp>
          <p:nvSpPr>
            <p:cNvPr id="1071" name="Rectangle 47"/>
            <p:cNvSpPr>
              <a:spLocks noChangeArrowheads="1"/>
            </p:cNvSpPr>
            <p:nvPr userDrawn="1"/>
          </p:nvSpPr>
          <p:spPr bwMode="auto">
            <a:xfrm>
              <a:off x="312" y="24"/>
              <a:ext cx="5136" cy="34"/>
            </a:xfrm>
            <a:prstGeom prst="rect">
              <a:avLst/>
            </a:prstGeom>
            <a:solidFill>
              <a:srgbClr val="1D4E83"/>
            </a:solidFill>
            <a:ln w="9525">
              <a:noFill/>
              <a:miter lim="800000"/>
              <a:headEnd/>
              <a:tailEnd/>
            </a:ln>
            <a:effectLst/>
          </p:spPr>
          <p:txBody>
            <a:bodyPr wrap="none" anchor="ctr"/>
            <a:lstStyle/>
            <a:p>
              <a:pPr>
                <a:defRPr/>
              </a:pPr>
              <a:endParaRPr lang="en-US" sz="2400" b="1">
                <a:solidFill>
                  <a:srgbClr val="1D4E83"/>
                </a:solidFill>
                <a:cs typeface="+mn-cs"/>
              </a:endParaRPr>
            </a:p>
          </p:txBody>
        </p:sp>
        <p:sp>
          <p:nvSpPr>
            <p:cNvPr id="1072" name="Text Box 48"/>
            <p:cNvSpPr txBox="1">
              <a:spLocks noChangeArrowheads="1"/>
            </p:cNvSpPr>
            <p:nvPr userDrawn="1"/>
          </p:nvSpPr>
          <p:spPr bwMode="auto">
            <a:xfrm>
              <a:off x="1468" y="76"/>
              <a:ext cx="3984" cy="34"/>
            </a:xfrm>
            <a:prstGeom prst="rect">
              <a:avLst/>
            </a:prstGeom>
            <a:solidFill>
              <a:srgbClr val="FFCC00"/>
            </a:solidFill>
            <a:ln w="9525">
              <a:noFill/>
              <a:miter lim="800000"/>
              <a:headEnd/>
              <a:tailEnd/>
            </a:ln>
            <a:effectLst/>
          </p:spPr>
          <p:txBody>
            <a:bodyPr wrap="none"/>
            <a:lstStyle/>
            <a:p>
              <a:pPr>
                <a:spcBef>
                  <a:spcPct val="50000"/>
                </a:spcBef>
                <a:defRPr/>
              </a:pPr>
              <a:endParaRPr lang="en-US">
                <a:solidFill>
                  <a:srgbClr val="000000"/>
                </a:solidFill>
                <a:cs typeface="+mn-cs"/>
              </a:endParaRPr>
            </a:p>
          </p:txBody>
        </p:sp>
        <p:sp>
          <p:nvSpPr>
            <p:cNvPr id="1073" name="Text Box 49"/>
            <p:cNvSpPr txBox="1">
              <a:spLocks noChangeArrowheads="1"/>
            </p:cNvSpPr>
            <p:nvPr userDrawn="1"/>
          </p:nvSpPr>
          <p:spPr bwMode="auto">
            <a:xfrm>
              <a:off x="3288" y="127"/>
              <a:ext cx="2164" cy="33"/>
            </a:xfrm>
            <a:prstGeom prst="rect">
              <a:avLst/>
            </a:prstGeom>
            <a:solidFill>
              <a:srgbClr val="A00000"/>
            </a:solidFill>
            <a:ln w="9525">
              <a:noFill/>
              <a:miter lim="800000"/>
              <a:headEnd/>
              <a:tailEnd/>
            </a:ln>
          </p:spPr>
          <p:txBody>
            <a:bodyPr wrap="none"/>
            <a:lstStyle/>
            <a:p>
              <a:pPr>
                <a:spcBef>
                  <a:spcPct val="50000"/>
                </a:spcBef>
                <a:defRPr/>
              </a:pPr>
              <a:endParaRPr lang="en-US">
                <a:solidFill>
                  <a:srgbClr val="000000"/>
                </a:solidFill>
                <a:cs typeface="+mn-cs"/>
              </a:endParaRPr>
            </a:p>
          </p:txBody>
        </p:sp>
      </p:grpSp>
      <p:sp>
        <p:nvSpPr>
          <p:cNvPr id="1031" name="Rectangle 24"/>
          <p:cNvSpPr>
            <a:spLocks noGrp="1" noChangeArrowheads="1"/>
          </p:cNvSpPr>
          <p:nvPr>
            <p:ph type="body" idx="1"/>
          </p:nvPr>
        </p:nvSpPr>
        <p:spPr bwMode="auto">
          <a:xfrm>
            <a:off x="523875" y="1209675"/>
            <a:ext cx="8077200" cy="4016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21" name="Rectangle 25"/>
          <p:cNvSpPr>
            <a:spLocks noGrp="1" noChangeArrowheads="1"/>
          </p:cNvSpPr>
          <p:nvPr>
            <p:ph type="dt" sz="half" idx="2"/>
          </p:nvPr>
        </p:nvSpPr>
        <p:spPr bwMode="auto">
          <a:xfrm>
            <a:off x="61531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1" smtClean="0">
                <a:solidFill>
                  <a:schemeClr val="bg2"/>
                </a:solidFill>
                <a:latin typeface="Arial" pitchFamily="34" charset="0"/>
                <a:cs typeface="+mn-cs"/>
              </a:defRPr>
            </a:lvl1pPr>
          </a:lstStyle>
          <a:p>
            <a:pPr>
              <a:defRPr/>
            </a:pPr>
            <a:r>
              <a:rPr lang="en-US">
                <a:solidFill>
                  <a:srgbClr val="808080"/>
                </a:solidFill>
              </a:rPr>
              <a:t>7/23/2014</a:t>
            </a:r>
          </a:p>
        </p:txBody>
      </p:sp>
    </p:spTree>
    <p:extLst>
      <p:ext uri="{BB962C8B-B14F-4D97-AF65-F5344CB8AC3E}">
        <p14:creationId xmlns:p14="http://schemas.microsoft.com/office/powerpoint/2010/main" val="377311085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Lst>
  <p:hf hdr="0"/>
  <p:txStyles>
    <p:titleStyle>
      <a:lvl1pPr algn="l" rtl="0" eaLnBrk="0" fontAlgn="base" hangingPunct="0">
        <a:spcBef>
          <a:spcPct val="0"/>
        </a:spcBef>
        <a:spcAft>
          <a:spcPct val="0"/>
        </a:spcAft>
        <a:defRPr sz="2200">
          <a:solidFill>
            <a:srgbClr val="1D4E83"/>
          </a:solidFill>
          <a:latin typeface="+mj-lt"/>
          <a:ea typeface="+mj-ea"/>
          <a:cs typeface="+mj-cs"/>
        </a:defRPr>
      </a:lvl1pPr>
      <a:lvl2pPr algn="l" rtl="0" eaLnBrk="0" fontAlgn="base" hangingPunct="0">
        <a:spcBef>
          <a:spcPct val="0"/>
        </a:spcBef>
        <a:spcAft>
          <a:spcPct val="0"/>
        </a:spcAft>
        <a:defRPr sz="2200">
          <a:solidFill>
            <a:srgbClr val="1D4E83"/>
          </a:solidFill>
          <a:latin typeface="Arial Black" pitchFamily="34" charset="0"/>
        </a:defRPr>
      </a:lvl2pPr>
      <a:lvl3pPr algn="l" rtl="0" eaLnBrk="0" fontAlgn="base" hangingPunct="0">
        <a:spcBef>
          <a:spcPct val="0"/>
        </a:spcBef>
        <a:spcAft>
          <a:spcPct val="0"/>
        </a:spcAft>
        <a:defRPr sz="2200">
          <a:solidFill>
            <a:srgbClr val="1D4E83"/>
          </a:solidFill>
          <a:latin typeface="Arial Black" pitchFamily="34" charset="0"/>
        </a:defRPr>
      </a:lvl3pPr>
      <a:lvl4pPr algn="l" rtl="0" eaLnBrk="0" fontAlgn="base" hangingPunct="0">
        <a:spcBef>
          <a:spcPct val="0"/>
        </a:spcBef>
        <a:spcAft>
          <a:spcPct val="0"/>
        </a:spcAft>
        <a:defRPr sz="2200">
          <a:solidFill>
            <a:srgbClr val="1D4E83"/>
          </a:solidFill>
          <a:latin typeface="Arial Black" pitchFamily="34" charset="0"/>
        </a:defRPr>
      </a:lvl4pPr>
      <a:lvl5pPr algn="l" rtl="0" eaLnBrk="0" fontAlgn="base" hangingPunct="0">
        <a:spcBef>
          <a:spcPct val="0"/>
        </a:spcBef>
        <a:spcAft>
          <a:spcPct val="0"/>
        </a:spcAft>
        <a:defRPr sz="2200">
          <a:solidFill>
            <a:srgbClr val="1D4E83"/>
          </a:solidFill>
          <a:latin typeface="Arial Black" pitchFamily="34" charset="0"/>
        </a:defRPr>
      </a:lvl5pPr>
      <a:lvl6pPr marL="457200" algn="l" rtl="0" eaLnBrk="0" fontAlgn="base" hangingPunct="0">
        <a:spcBef>
          <a:spcPct val="0"/>
        </a:spcBef>
        <a:spcAft>
          <a:spcPct val="0"/>
        </a:spcAft>
        <a:defRPr sz="2200">
          <a:solidFill>
            <a:srgbClr val="1D4E83"/>
          </a:solidFill>
          <a:latin typeface="Arial Black" pitchFamily="34" charset="0"/>
        </a:defRPr>
      </a:lvl6pPr>
      <a:lvl7pPr marL="914400" algn="l" rtl="0" eaLnBrk="0" fontAlgn="base" hangingPunct="0">
        <a:spcBef>
          <a:spcPct val="0"/>
        </a:spcBef>
        <a:spcAft>
          <a:spcPct val="0"/>
        </a:spcAft>
        <a:defRPr sz="2200">
          <a:solidFill>
            <a:srgbClr val="1D4E83"/>
          </a:solidFill>
          <a:latin typeface="Arial Black" pitchFamily="34" charset="0"/>
        </a:defRPr>
      </a:lvl7pPr>
      <a:lvl8pPr marL="1371600" algn="l" rtl="0" eaLnBrk="0" fontAlgn="base" hangingPunct="0">
        <a:spcBef>
          <a:spcPct val="0"/>
        </a:spcBef>
        <a:spcAft>
          <a:spcPct val="0"/>
        </a:spcAft>
        <a:defRPr sz="2200">
          <a:solidFill>
            <a:srgbClr val="1D4E83"/>
          </a:solidFill>
          <a:latin typeface="Arial Black" pitchFamily="34" charset="0"/>
        </a:defRPr>
      </a:lvl8pPr>
      <a:lvl9pPr marL="1828800" algn="l" rtl="0" eaLnBrk="0" fontAlgn="base" hangingPunct="0">
        <a:spcBef>
          <a:spcPct val="0"/>
        </a:spcBef>
        <a:spcAft>
          <a:spcPct val="0"/>
        </a:spcAft>
        <a:defRPr sz="2200">
          <a:solidFill>
            <a:srgbClr val="1D4E83"/>
          </a:solidFill>
          <a:latin typeface="Arial Black" pitchFamily="34" charset="0"/>
        </a:defRPr>
      </a:lvl9pPr>
    </p:titleStyle>
    <p:bodyStyle>
      <a:lvl1pPr marL="342900" indent="-342900" algn="l" rtl="0" eaLnBrk="0" fontAlgn="base" hangingPunct="0">
        <a:spcBef>
          <a:spcPct val="20000"/>
        </a:spcBef>
        <a:spcAft>
          <a:spcPct val="0"/>
        </a:spcAft>
        <a:buFont typeface="Wingdings" pitchFamily="2" charset="2"/>
        <a:buChar char="§"/>
        <a:defRPr sz="2000" b="1">
          <a:solidFill>
            <a:srgbClr val="000000"/>
          </a:solidFill>
          <a:latin typeface="+mn-lt"/>
          <a:ea typeface="+mn-ea"/>
          <a:cs typeface="+mn-cs"/>
        </a:defRPr>
      </a:lvl1pPr>
      <a:lvl2pPr marL="742950" indent="-285750" algn="l" rtl="0" eaLnBrk="0" fontAlgn="base" hangingPunct="0">
        <a:spcBef>
          <a:spcPct val="20000"/>
        </a:spcBef>
        <a:spcAft>
          <a:spcPct val="0"/>
        </a:spcAft>
        <a:buChar char="–"/>
        <a:defRPr>
          <a:solidFill>
            <a:srgbClr val="000000"/>
          </a:solidFill>
          <a:latin typeface="+mn-lt"/>
        </a:defRPr>
      </a:lvl2pPr>
      <a:lvl3pPr marL="1143000" indent="-228600" algn="l" rtl="0" eaLnBrk="0" fontAlgn="base" hangingPunct="0">
        <a:spcBef>
          <a:spcPct val="20000"/>
        </a:spcBef>
        <a:spcAft>
          <a:spcPct val="0"/>
        </a:spcAft>
        <a:buChar char="•"/>
        <a:defRPr sz="1600">
          <a:solidFill>
            <a:srgbClr val="000000"/>
          </a:solidFill>
          <a:latin typeface="+mn-lt"/>
        </a:defRPr>
      </a:lvl3pPr>
      <a:lvl4pPr marL="1600200" indent="-228600" algn="l" rtl="0" eaLnBrk="0" fontAlgn="base" hangingPunct="0">
        <a:spcBef>
          <a:spcPct val="20000"/>
        </a:spcBef>
        <a:spcAft>
          <a:spcPct val="0"/>
        </a:spcAft>
        <a:buChar char="-"/>
        <a:defRPr sz="1400">
          <a:solidFill>
            <a:srgbClr val="000000"/>
          </a:solidFill>
          <a:latin typeface="+mn-lt"/>
        </a:defRPr>
      </a:lvl4pPr>
      <a:lvl5pPr marL="2057400" indent="-228600" algn="l" rtl="0" eaLnBrk="0" fontAlgn="base" hangingPunct="0">
        <a:spcBef>
          <a:spcPct val="20000"/>
        </a:spcBef>
        <a:spcAft>
          <a:spcPct val="0"/>
        </a:spcAft>
        <a:buChar char="»"/>
        <a:defRPr sz="1200">
          <a:solidFill>
            <a:srgbClr val="000000"/>
          </a:solidFill>
          <a:latin typeface="+mn-lt"/>
        </a:defRPr>
      </a:lvl5pPr>
      <a:lvl6pPr marL="2514600" indent="-228600" algn="l" rtl="0" fontAlgn="base">
        <a:spcBef>
          <a:spcPct val="20000"/>
        </a:spcBef>
        <a:spcAft>
          <a:spcPct val="0"/>
        </a:spcAft>
        <a:buChar char="»"/>
        <a:defRPr sz="1200">
          <a:solidFill>
            <a:srgbClr val="000000"/>
          </a:solidFill>
          <a:latin typeface="+mn-lt"/>
        </a:defRPr>
      </a:lvl6pPr>
      <a:lvl7pPr marL="2971800" indent="-228600" algn="l" rtl="0" fontAlgn="base">
        <a:spcBef>
          <a:spcPct val="20000"/>
        </a:spcBef>
        <a:spcAft>
          <a:spcPct val="0"/>
        </a:spcAft>
        <a:buChar char="»"/>
        <a:defRPr sz="1200">
          <a:solidFill>
            <a:srgbClr val="000000"/>
          </a:solidFill>
          <a:latin typeface="+mn-lt"/>
        </a:defRPr>
      </a:lvl7pPr>
      <a:lvl8pPr marL="3429000" indent="-228600" algn="l" rtl="0" fontAlgn="base">
        <a:spcBef>
          <a:spcPct val="20000"/>
        </a:spcBef>
        <a:spcAft>
          <a:spcPct val="0"/>
        </a:spcAft>
        <a:buChar char="»"/>
        <a:defRPr sz="1200">
          <a:solidFill>
            <a:srgbClr val="000000"/>
          </a:solidFill>
          <a:latin typeface="+mn-lt"/>
        </a:defRPr>
      </a:lvl8pPr>
      <a:lvl9pPr marL="3886200" indent="-228600" algn="l" rtl="0" fontAlgn="base">
        <a:spcBef>
          <a:spcPct val="20000"/>
        </a:spcBef>
        <a:spcAft>
          <a:spcPct val="0"/>
        </a:spcAft>
        <a:buChar char="»"/>
        <a:defRPr sz="12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52413"/>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55" name="Rectangle 31"/>
          <p:cNvSpPr>
            <a:spLocks noGrp="1" noChangeArrowheads="1"/>
          </p:cNvSpPr>
          <p:nvPr>
            <p:ph type="sldNum" sz="quarter" idx="4"/>
          </p:nvPr>
        </p:nvSpPr>
        <p:spPr bwMode="auto">
          <a:xfrm>
            <a:off x="3467100" y="6381750"/>
            <a:ext cx="15795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cs typeface="+mn-cs"/>
              </a:defRPr>
            </a:lvl1pPr>
          </a:lstStyle>
          <a:p>
            <a:pPr>
              <a:defRPr/>
            </a:pPr>
            <a:fld id="{7E07E3A3-2A69-4801-B6D3-C43E4A0646F6}" type="slidenum">
              <a:rPr lang="en-US">
                <a:solidFill>
                  <a:srgbClr val="808080"/>
                </a:solidFill>
              </a:rPr>
              <a:pPr>
                <a:defRPr/>
              </a:pPr>
              <a:t>‹#›</a:t>
            </a:fld>
            <a:endParaRPr lang="en-US">
              <a:solidFill>
                <a:srgbClr val="808080"/>
              </a:solidFill>
            </a:endParaRPr>
          </a:p>
        </p:txBody>
      </p:sp>
      <p:grpSp>
        <p:nvGrpSpPr>
          <p:cNvPr id="1028" name="Group 50"/>
          <p:cNvGrpSpPr>
            <a:grpSpLocks/>
          </p:cNvGrpSpPr>
          <p:nvPr/>
        </p:nvGrpSpPr>
        <p:grpSpPr bwMode="auto">
          <a:xfrm>
            <a:off x="457200" y="6096000"/>
            <a:ext cx="8480425" cy="592138"/>
            <a:chOff x="288" y="3840"/>
            <a:chExt cx="5342" cy="373"/>
          </a:xfrm>
        </p:grpSpPr>
        <p:pic>
          <p:nvPicPr>
            <p:cNvPr id="1036" name="Picture 19" descr="seal"/>
            <p:cNvPicPr>
              <a:picLocks noChangeAspect="1" noChangeArrowheads="1"/>
            </p:cNvPicPr>
            <p:nvPr/>
          </p:nvPicPr>
          <p:blipFill>
            <a:blip r:embed="rId7" cstate="print"/>
            <a:srcRect/>
            <a:stretch>
              <a:fillRect/>
            </a:stretch>
          </p:blipFill>
          <p:spPr bwMode="auto">
            <a:xfrm>
              <a:off x="288" y="3840"/>
              <a:ext cx="376" cy="373"/>
            </a:xfrm>
            <a:prstGeom prst="rect">
              <a:avLst/>
            </a:prstGeom>
            <a:noFill/>
            <a:ln w="9525">
              <a:noFill/>
              <a:miter lim="800000"/>
              <a:headEnd/>
              <a:tailEnd/>
            </a:ln>
          </p:spPr>
        </p:pic>
        <p:grpSp>
          <p:nvGrpSpPr>
            <p:cNvPr id="1037" name="Group 32"/>
            <p:cNvGrpSpPr>
              <a:grpSpLocks/>
            </p:cNvGrpSpPr>
            <p:nvPr userDrawn="1"/>
          </p:nvGrpSpPr>
          <p:grpSpPr bwMode="auto">
            <a:xfrm>
              <a:off x="4554" y="3862"/>
              <a:ext cx="1076" cy="337"/>
              <a:chOff x="1872" y="3456"/>
              <a:chExt cx="1076" cy="337"/>
            </a:xfrm>
          </p:grpSpPr>
          <p:grpSp>
            <p:nvGrpSpPr>
              <p:cNvPr id="1039" name="Group 33"/>
              <p:cNvGrpSpPr>
                <a:grpSpLocks/>
              </p:cNvGrpSpPr>
              <p:nvPr userDrawn="1"/>
            </p:nvGrpSpPr>
            <p:grpSpPr bwMode="auto">
              <a:xfrm>
                <a:off x="1872" y="3456"/>
                <a:ext cx="1076" cy="337"/>
                <a:chOff x="4738" y="3846"/>
                <a:chExt cx="1076" cy="337"/>
              </a:xfrm>
            </p:grpSpPr>
            <p:sp>
              <p:nvSpPr>
                <p:cNvPr id="1058" name="Line 34"/>
                <p:cNvSpPr>
                  <a:spLocks noChangeShapeType="1"/>
                </p:cNvSpPr>
                <p:nvPr/>
              </p:nvSpPr>
              <p:spPr bwMode="auto">
                <a:xfrm>
                  <a:off x="4738" y="4033"/>
                  <a:ext cx="144" cy="0"/>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059" name="Line 35"/>
                <p:cNvSpPr>
                  <a:spLocks noChangeShapeType="1"/>
                </p:cNvSpPr>
                <p:nvPr/>
              </p:nvSpPr>
              <p:spPr bwMode="auto">
                <a:xfrm flipV="1">
                  <a:off x="4880" y="3847"/>
                  <a:ext cx="48" cy="192"/>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060" name="Line 36"/>
                <p:cNvSpPr>
                  <a:spLocks noChangeShapeType="1"/>
                </p:cNvSpPr>
                <p:nvPr/>
              </p:nvSpPr>
              <p:spPr bwMode="auto">
                <a:xfrm>
                  <a:off x="4929" y="3846"/>
                  <a:ext cx="48" cy="336"/>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061" name="Line 37"/>
                <p:cNvSpPr>
                  <a:spLocks noChangeShapeType="1"/>
                </p:cNvSpPr>
                <p:nvPr/>
              </p:nvSpPr>
              <p:spPr bwMode="auto">
                <a:xfrm flipV="1">
                  <a:off x="4975" y="4039"/>
                  <a:ext cx="48" cy="144"/>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062" name="Line 38"/>
                <p:cNvSpPr>
                  <a:spLocks noChangeShapeType="1"/>
                </p:cNvSpPr>
                <p:nvPr/>
              </p:nvSpPr>
              <p:spPr bwMode="auto">
                <a:xfrm>
                  <a:off x="5019" y="4041"/>
                  <a:ext cx="624" cy="0"/>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063" name="Text Box 39"/>
                <p:cNvSpPr txBox="1">
                  <a:spLocks noChangeArrowheads="1"/>
                </p:cNvSpPr>
                <p:nvPr/>
              </p:nvSpPr>
              <p:spPr bwMode="auto">
                <a:xfrm>
                  <a:off x="4902" y="3870"/>
                  <a:ext cx="912" cy="192"/>
                </a:xfrm>
                <a:prstGeom prst="rect">
                  <a:avLst/>
                </a:prstGeom>
                <a:noFill/>
                <a:ln w="9525">
                  <a:noFill/>
                  <a:miter lim="800000"/>
                  <a:headEnd/>
                  <a:tailEnd/>
                </a:ln>
                <a:effectLst/>
              </p:spPr>
              <p:txBody>
                <a:bodyPr>
                  <a:spAutoFit/>
                </a:bodyPr>
                <a:lstStyle/>
                <a:p>
                  <a:pPr>
                    <a:spcBef>
                      <a:spcPct val="50000"/>
                    </a:spcBef>
                    <a:defRPr/>
                  </a:pPr>
                  <a:r>
                    <a:rPr lang="en-US" sz="1400" b="1">
                      <a:solidFill>
                        <a:srgbClr val="1D4E83"/>
                      </a:solidFill>
                      <a:latin typeface="LubalinGraph" pitchFamily="18" charset="0"/>
                      <a:cs typeface="+mn-cs"/>
                    </a:rPr>
                    <a:t>  </a:t>
                  </a:r>
                  <a:r>
                    <a:rPr lang="en-US" sz="1400" b="1">
                      <a:solidFill>
                        <a:srgbClr val="1D4E83"/>
                      </a:solidFill>
                      <a:latin typeface="Helvetica" pitchFamily="34" charset="0"/>
                      <a:cs typeface="+mn-cs"/>
                    </a:rPr>
                    <a:t>CountyStat</a:t>
                  </a:r>
                </a:p>
              </p:txBody>
            </p:sp>
            <p:sp>
              <p:nvSpPr>
                <p:cNvPr id="1064" name="Line 40"/>
                <p:cNvSpPr>
                  <a:spLocks noChangeShapeType="1"/>
                </p:cNvSpPr>
                <p:nvPr userDrawn="1"/>
              </p:nvSpPr>
              <p:spPr bwMode="auto">
                <a:xfrm>
                  <a:off x="5116" y="4062"/>
                  <a:ext cx="528" cy="0"/>
                </a:xfrm>
                <a:prstGeom prst="line">
                  <a:avLst/>
                </a:prstGeom>
                <a:noFill/>
                <a:ln w="19050">
                  <a:solidFill>
                    <a:srgbClr val="FFCC00"/>
                  </a:solidFill>
                  <a:round/>
                  <a:headEnd/>
                  <a:tailEnd/>
                </a:ln>
                <a:effectLst/>
              </p:spPr>
              <p:txBody>
                <a:bodyPr/>
                <a:lstStyle/>
                <a:p>
                  <a:pPr>
                    <a:defRPr/>
                  </a:pPr>
                  <a:endParaRPr lang="en-US">
                    <a:solidFill>
                      <a:srgbClr val="000000"/>
                    </a:solidFill>
                    <a:cs typeface="+mn-cs"/>
                  </a:endParaRPr>
                </a:p>
              </p:txBody>
            </p:sp>
            <p:sp>
              <p:nvSpPr>
                <p:cNvPr id="1065" name="Line 41"/>
                <p:cNvSpPr>
                  <a:spLocks noChangeShapeType="1"/>
                </p:cNvSpPr>
                <p:nvPr userDrawn="1"/>
              </p:nvSpPr>
              <p:spPr bwMode="auto">
                <a:xfrm>
                  <a:off x="5308" y="4082"/>
                  <a:ext cx="336" cy="0"/>
                </a:xfrm>
                <a:prstGeom prst="line">
                  <a:avLst/>
                </a:prstGeom>
                <a:noFill/>
                <a:ln w="19050">
                  <a:solidFill>
                    <a:srgbClr val="CC0000"/>
                  </a:solidFill>
                  <a:round/>
                  <a:headEnd/>
                  <a:tailEnd/>
                </a:ln>
                <a:effectLst/>
              </p:spPr>
              <p:txBody>
                <a:bodyPr/>
                <a:lstStyle/>
                <a:p>
                  <a:pPr>
                    <a:defRPr/>
                  </a:pPr>
                  <a:endParaRPr lang="en-US">
                    <a:solidFill>
                      <a:srgbClr val="000000"/>
                    </a:solidFill>
                    <a:cs typeface="+mn-cs"/>
                  </a:endParaRPr>
                </a:p>
              </p:txBody>
            </p:sp>
          </p:grpSp>
          <p:sp>
            <p:nvSpPr>
              <p:cNvPr id="1066" name="Text Box 42"/>
              <p:cNvSpPr txBox="1">
                <a:spLocks noChangeArrowheads="1"/>
              </p:cNvSpPr>
              <p:nvPr userDrawn="1"/>
            </p:nvSpPr>
            <p:spPr bwMode="auto">
              <a:xfrm>
                <a:off x="1872" y="3456"/>
                <a:ext cx="768" cy="231"/>
              </a:xfrm>
              <a:prstGeom prst="rect">
                <a:avLst/>
              </a:prstGeom>
              <a:noFill/>
              <a:ln w="9525">
                <a:noFill/>
                <a:miter lim="800000"/>
                <a:headEnd/>
                <a:tailEnd/>
              </a:ln>
              <a:effectLst/>
            </p:spPr>
            <p:txBody>
              <a:bodyPr>
                <a:spAutoFit/>
              </a:bodyPr>
              <a:lstStyle/>
              <a:p>
                <a:pPr>
                  <a:spcBef>
                    <a:spcPct val="50000"/>
                  </a:spcBef>
                  <a:defRPr/>
                </a:pPr>
                <a:endParaRPr lang="en-US">
                  <a:solidFill>
                    <a:srgbClr val="000000"/>
                  </a:solidFill>
                  <a:cs typeface="+mn-cs"/>
                </a:endParaRPr>
              </a:p>
            </p:txBody>
          </p:sp>
        </p:grpSp>
        <p:sp>
          <p:nvSpPr>
            <p:cNvPr id="1067" name="Line 43"/>
            <p:cNvSpPr>
              <a:spLocks noChangeShapeType="1"/>
            </p:cNvSpPr>
            <p:nvPr userDrawn="1"/>
          </p:nvSpPr>
          <p:spPr bwMode="auto">
            <a:xfrm flipH="1" flipV="1">
              <a:off x="720" y="4048"/>
              <a:ext cx="3840" cy="0"/>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grpSp>
      <p:sp>
        <p:nvSpPr>
          <p:cNvPr id="1069" name="Rectangle 45"/>
          <p:cNvSpPr>
            <a:spLocks noGrp="1" noChangeArrowheads="1"/>
          </p:cNvSpPr>
          <p:nvPr>
            <p:ph type="ftr" sz="quarter" idx="3"/>
          </p:nvPr>
        </p:nvSpPr>
        <p:spPr bwMode="auto">
          <a:xfrm>
            <a:off x="1066800" y="6381750"/>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smtClean="0">
                <a:solidFill>
                  <a:schemeClr val="bg2"/>
                </a:solidFill>
                <a:latin typeface="Arial" pitchFamily="34" charset="0"/>
                <a:cs typeface="+mn-cs"/>
              </a:defRPr>
            </a:lvl1pPr>
          </a:lstStyle>
          <a:p>
            <a:pPr>
              <a:defRPr/>
            </a:pPr>
            <a:r>
              <a:rPr lang="en-US">
                <a:solidFill>
                  <a:srgbClr val="808080"/>
                </a:solidFill>
              </a:rPr>
              <a:t>Pedestrian Safety Initiative</a:t>
            </a:r>
          </a:p>
        </p:txBody>
      </p:sp>
      <p:grpSp>
        <p:nvGrpSpPr>
          <p:cNvPr id="1030" name="Group 19"/>
          <p:cNvGrpSpPr>
            <a:grpSpLocks/>
          </p:cNvGrpSpPr>
          <p:nvPr/>
        </p:nvGrpSpPr>
        <p:grpSpPr bwMode="auto">
          <a:xfrm>
            <a:off x="495300" y="38100"/>
            <a:ext cx="8159750" cy="215900"/>
            <a:chOff x="312" y="24"/>
            <a:chExt cx="5140" cy="136"/>
          </a:xfrm>
        </p:grpSpPr>
        <p:sp>
          <p:nvSpPr>
            <p:cNvPr id="1071" name="Rectangle 47"/>
            <p:cNvSpPr>
              <a:spLocks noChangeArrowheads="1"/>
            </p:cNvSpPr>
            <p:nvPr userDrawn="1"/>
          </p:nvSpPr>
          <p:spPr bwMode="auto">
            <a:xfrm>
              <a:off x="312" y="24"/>
              <a:ext cx="5136" cy="34"/>
            </a:xfrm>
            <a:prstGeom prst="rect">
              <a:avLst/>
            </a:prstGeom>
            <a:solidFill>
              <a:srgbClr val="1D4E83"/>
            </a:solidFill>
            <a:ln w="9525">
              <a:noFill/>
              <a:miter lim="800000"/>
              <a:headEnd/>
              <a:tailEnd/>
            </a:ln>
            <a:effectLst/>
          </p:spPr>
          <p:txBody>
            <a:bodyPr wrap="none" anchor="ctr"/>
            <a:lstStyle/>
            <a:p>
              <a:pPr>
                <a:defRPr/>
              </a:pPr>
              <a:endParaRPr lang="en-US" sz="2400" b="1">
                <a:solidFill>
                  <a:srgbClr val="1D4E83"/>
                </a:solidFill>
                <a:cs typeface="+mn-cs"/>
              </a:endParaRPr>
            </a:p>
          </p:txBody>
        </p:sp>
        <p:sp>
          <p:nvSpPr>
            <p:cNvPr id="1072" name="Text Box 48"/>
            <p:cNvSpPr txBox="1">
              <a:spLocks noChangeArrowheads="1"/>
            </p:cNvSpPr>
            <p:nvPr userDrawn="1"/>
          </p:nvSpPr>
          <p:spPr bwMode="auto">
            <a:xfrm>
              <a:off x="1468" y="76"/>
              <a:ext cx="3984" cy="34"/>
            </a:xfrm>
            <a:prstGeom prst="rect">
              <a:avLst/>
            </a:prstGeom>
            <a:solidFill>
              <a:srgbClr val="FFCC00"/>
            </a:solidFill>
            <a:ln w="9525">
              <a:noFill/>
              <a:miter lim="800000"/>
              <a:headEnd/>
              <a:tailEnd/>
            </a:ln>
            <a:effectLst/>
          </p:spPr>
          <p:txBody>
            <a:bodyPr wrap="none"/>
            <a:lstStyle/>
            <a:p>
              <a:pPr>
                <a:spcBef>
                  <a:spcPct val="50000"/>
                </a:spcBef>
                <a:defRPr/>
              </a:pPr>
              <a:endParaRPr lang="en-US">
                <a:solidFill>
                  <a:srgbClr val="000000"/>
                </a:solidFill>
                <a:cs typeface="+mn-cs"/>
              </a:endParaRPr>
            </a:p>
          </p:txBody>
        </p:sp>
        <p:sp>
          <p:nvSpPr>
            <p:cNvPr id="1073" name="Text Box 49"/>
            <p:cNvSpPr txBox="1">
              <a:spLocks noChangeArrowheads="1"/>
            </p:cNvSpPr>
            <p:nvPr userDrawn="1"/>
          </p:nvSpPr>
          <p:spPr bwMode="auto">
            <a:xfrm>
              <a:off x="3288" y="127"/>
              <a:ext cx="2164" cy="33"/>
            </a:xfrm>
            <a:prstGeom prst="rect">
              <a:avLst/>
            </a:prstGeom>
            <a:solidFill>
              <a:srgbClr val="A00000"/>
            </a:solidFill>
            <a:ln w="9525">
              <a:noFill/>
              <a:miter lim="800000"/>
              <a:headEnd/>
              <a:tailEnd/>
            </a:ln>
          </p:spPr>
          <p:txBody>
            <a:bodyPr wrap="none"/>
            <a:lstStyle/>
            <a:p>
              <a:pPr>
                <a:spcBef>
                  <a:spcPct val="50000"/>
                </a:spcBef>
                <a:defRPr/>
              </a:pPr>
              <a:endParaRPr lang="en-US">
                <a:solidFill>
                  <a:srgbClr val="000000"/>
                </a:solidFill>
                <a:cs typeface="+mn-cs"/>
              </a:endParaRPr>
            </a:p>
          </p:txBody>
        </p:sp>
      </p:grpSp>
      <p:sp>
        <p:nvSpPr>
          <p:cNvPr id="1031" name="Rectangle 24"/>
          <p:cNvSpPr>
            <a:spLocks noGrp="1" noChangeArrowheads="1"/>
          </p:cNvSpPr>
          <p:nvPr>
            <p:ph type="body" idx="1"/>
          </p:nvPr>
        </p:nvSpPr>
        <p:spPr bwMode="auto">
          <a:xfrm>
            <a:off x="523875" y="1209675"/>
            <a:ext cx="8077200" cy="4016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21" name="Rectangle 25"/>
          <p:cNvSpPr>
            <a:spLocks noGrp="1" noChangeArrowheads="1"/>
          </p:cNvSpPr>
          <p:nvPr>
            <p:ph type="dt" sz="half" idx="2"/>
          </p:nvPr>
        </p:nvSpPr>
        <p:spPr bwMode="auto">
          <a:xfrm>
            <a:off x="61531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1" smtClean="0">
                <a:solidFill>
                  <a:schemeClr val="bg2"/>
                </a:solidFill>
                <a:latin typeface="Arial" pitchFamily="34" charset="0"/>
                <a:cs typeface="+mn-cs"/>
              </a:defRPr>
            </a:lvl1pPr>
          </a:lstStyle>
          <a:p>
            <a:pPr>
              <a:defRPr/>
            </a:pPr>
            <a:r>
              <a:rPr lang="en-US">
                <a:solidFill>
                  <a:srgbClr val="808080"/>
                </a:solidFill>
              </a:rPr>
              <a:t>7/23/2014</a:t>
            </a:r>
          </a:p>
        </p:txBody>
      </p:sp>
    </p:spTree>
    <p:extLst>
      <p:ext uri="{BB962C8B-B14F-4D97-AF65-F5344CB8AC3E}">
        <p14:creationId xmlns:p14="http://schemas.microsoft.com/office/powerpoint/2010/main" val="205848919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Lst>
  <p:hf hdr="0"/>
  <p:txStyles>
    <p:titleStyle>
      <a:lvl1pPr algn="l" rtl="0" eaLnBrk="0" fontAlgn="base" hangingPunct="0">
        <a:spcBef>
          <a:spcPct val="0"/>
        </a:spcBef>
        <a:spcAft>
          <a:spcPct val="0"/>
        </a:spcAft>
        <a:defRPr sz="2200">
          <a:solidFill>
            <a:srgbClr val="1D4E83"/>
          </a:solidFill>
          <a:latin typeface="+mj-lt"/>
          <a:ea typeface="+mj-ea"/>
          <a:cs typeface="+mj-cs"/>
        </a:defRPr>
      </a:lvl1pPr>
      <a:lvl2pPr algn="l" rtl="0" eaLnBrk="0" fontAlgn="base" hangingPunct="0">
        <a:spcBef>
          <a:spcPct val="0"/>
        </a:spcBef>
        <a:spcAft>
          <a:spcPct val="0"/>
        </a:spcAft>
        <a:defRPr sz="2200">
          <a:solidFill>
            <a:srgbClr val="1D4E83"/>
          </a:solidFill>
          <a:latin typeface="Arial Black" pitchFamily="34" charset="0"/>
        </a:defRPr>
      </a:lvl2pPr>
      <a:lvl3pPr algn="l" rtl="0" eaLnBrk="0" fontAlgn="base" hangingPunct="0">
        <a:spcBef>
          <a:spcPct val="0"/>
        </a:spcBef>
        <a:spcAft>
          <a:spcPct val="0"/>
        </a:spcAft>
        <a:defRPr sz="2200">
          <a:solidFill>
            <a:srgbClr val="1D4E83"/>
          </a:solidFill>
          <a:latin typeface="Arial Black" pitchFamily="34" charset="0"/>
        </a:defRPr>
      </a:lvl3pPr>
      <a:lvl4pPr algn="l" rtl="0" eaLnBrk="0" fontAlgn="base" hangingPunct="0">
        <a:spcBef>
          <a:spcPct val="0"/>
        </a:spcBef>
        <a:spcAft>
          <a:spcPct val="0"/>
        </a:spcAft>
        <a:defRPr sz="2200">
          <a:solidFill>
            <a:srgbClr val="1D4E83"/>
          </a:solidFill>
          <a:latin typeface="Arial Black" pitchFamily="34" charset="0"/>
        </a:defRPr>
      </a:lvl4pPr>
      <a:lvl5pPr algn="l" rtl="0" eaLnBrk="0" fontAlgn="base" hangingPunct="0">
        <a:spcBef>
          <a:spcPct val="0"/>
        </a:spcBef>
        <a:spcAft>
          <a:spcPct val="0"/>
        </a:spcAft>
        <a:defRPr sz="2200">
          <a:solidFill>
            <a:srgbClr val="1D4E83"/>
          </a:solidFill>
          <a:latin typeface="Arial Black" pitchFamily="34" charset="0"/>
        </a:defRPr>
      </a:lvl5pPr>
      <a:lvl6pPr marL="457200" algn="l" rtl="0" eaLnBrk="0" fontAlgn="base" hangingPunct="0">
        <a:spcBef>
          <a:spcPct val="0"/>
        </a:spcBef>
        <a:spcAft>
          <a:spcPct val="0"/>
        </a:spcAft>
        <a:defRPr sz="2200">
          <a:solidFill>
            <a:srgbClr val="1D4E83"/>
          </a:solidFill>
          <a:latin typeface="Arial Black" pitchFamily="34" charset="0"/>
        </a:defRPr>
      </a:lvl6pPr>
      <a:lvl7pPr marL="914400" algn="l" rtl="0" eaLnBrk="0" fontAlgn="base" hangingPunct="0">
        <a:spcBef>
          <a:spcPct val="0"/>
        </a:spcBef>
        <a:spcAft>
          <a:spcPct val="0"/>
        </a:spcAft>
        <a:defRPr sz="2200">
          <a:solidFill>
            <a:srgbClr val="1D4E83"/>
          </a:solidFill>
          <a:latin typeface="Arial Black" pitchFamily="34" charset="0"/>
        </a:defRPr>
      </a:lvl7pPr>
      <a:lvl8pPr marL="1371600" algn="l" rtl="0" eaLnBrk="0" fontAlgn="base" hangingPunct="0">
        <a:spcBef>
          <a:spcPct val="0"/>
        </a:spcBef>
        <a:spcAft>
          <a:spcPct val="0"/>
        </a:spcAft>
        <a:defRPr sz="2200">
          <a:solidFill>
            <a:srgbClr val="1D4E83"/>
          </a:solidFill>
          <a:latin typeface="Arial Black" pitchFamily="34" charset="0"/>
        </a:defRPr>
      </a:lvl8pPr>
      <a:lvl9pPr marL="1828800" algn="l" rtl="0" eaLnBrk="0" fontAlgn="base" hangingPunct="0">
        <a:spcBef>
          <a:spcPct val="0"/>
        </a:spcBef>
        <a:spcAft>
          <a:spcPct val="0"/>
        </a:spcAft>
        <a:defRPr sz="2200">
          <a:solidFill>
            <a:srgbClr val="1D4E83"/>
          </a:solidFill>
          <a:latin typeface="Arial Black" pitchFamily="34" charset="0"/>
        </a:defRPr>
      </a:lvl9pPr>
    </p:titleStyle>
    <p:bodyStyle>
      <a:lvl1pPr marL="342900" indent="-342900" algn="l" rtl="0" eaLnBrk="0" fontAlgn="base" hangingPunct="0">
        <a:spcBef>
          <a:spcPct val="20000"/>
        </a:spcBef>
        <a:spcAft>
          <a:spcPct val="0"/>
        </a:spcAft>
        <a:buFont typeface="Wingdings" pitchFamily="2" charset="2"/>
        <a:buChar char="§"/>
        <a:defRPr sz="2000" b="1">
          <a:solidFill>
            <a:srgbClr val="000000"/>
          </a:solidFill>
          <a:latin typeface="+mn-lt"/>
          <a:ea typeface="+mn-ea"/>
          <a:cs typeface="+mn-cs"/>
        </a:defRPr>
      </a:lvl1pPr>
      <a:lvl2pPr marL="742950" indent="-285750" algn="l" rtl="0" eaLnBrk="0" fontAlgn="base" hangingPunct="0">
        <a:spcBef>
          <a:spcPct val="20000"/>
        </a:spcBef>
        <a:spcAft>
          <a:spcPct val="0"/>
        </a:spcAft>
        <a:buChar char="–"/>
        <a:defRPr>
          <a:solidFill>
            <a:srgbClr val="000000"/>
          </a:solidFill>
          <a:latin typeface="+mn-lt"/>
        </a:defRPr>
      </a:lvl2pPr>
      <a:lvl3pPr marL="1143000" indent="-228600" algn="l" rtl="0" eaLnBrk="0" fontAlgn="base" hangingPunct="0">
        <a:spcBef>
          <a:spcPct val="20000"/>
        </a:spcBef>
        <a:spcAft>
          <a:spcPct val="0"/>
        </a:spcAft>
        <a:buChar char="•"/>
        <a:defRPr sz="1600">
          <a:solidFill>
            <a:srgbClr val="000000"/>
          </a:solidFill>
          <a:latin typeface="+mn-lt"/>
        </a:defRPr>
      </a:lvl3pPr>
      <a:lvl4pPr marL="1600200" indent="-228600" algn="l" rtl="0" eaLnBrk="0" fontAlgn="base" hangingPunct="0">
        <a:spcBef>
          <a:spcPct val="20000"/>
        </a:spcBef>
        <a:spcAft>
          <a:spcPct val="0"/>
        </a:spcAft>
        <a:buChar char="-"/>
        <a:defRPr sz="1400">
          <a:solidFill>
            <a:srgbClr val="000000"/>
          </a:solidFill>
          <a:latin typeface="+mn-lt"/>
        </a:defRPr>
      </a:lvl4pPr>
      <a:lvl5pPr marL="2057400" indent="-228600" algn="l" rtl="0" eaLnBrk="0" fontAlgn="base" hangingPunct="0">
        <a:spcBef>
          <a:spcPct val="20000"/>
        </a:spcBef>
        <a:spcAft>
          <a:spcPct val="0"/>
        </a:spcAft>
        <a:buChar char="»"/>
        <a:defRPr sz="1200">
          <a:solidFill>
            <a:srgbClr val="000000"/>
          </a:solidFill>
          <a:latin typeface="+mn-lt"/>
        </a:defRPr>
      </a:lvl5pPr>
      <a:lvl6pPr marL="2514600" indent="-228600" algn="l" rtl="0" fontAlgn="base">
        <a:spcBef>
          <a:spcPct val="20000"/>
        </a:spcBef>
        <a:spcAft>
          <a:spcPct val="0"/>
        </a:spcAft>
        <a:buChar char="»"/>
        <a:defRPr sz="1200">
          <a:solidFill>
            <a:srgbClr val="000000"/>
          </a:solidFill>
          <a:latin typeface="+mn-lt"/>
        </a:defRPr>
      </a:lvl6pPr>
      <a:lvl7pPr marL="2971800" indent="-228600" algn="l" rtl="0" fontAlgn="base">
        <a:spcBef>
          <a:spcPct val="20000"/>
        </a:spcBef>
        <a:spcAft>
          <a:spcPct val="0"/>
        </a:spcAft>
        <a:buChar char="»"/>
        <a:defRPr sz="1200">
          <a:solidFill>
            <a:srgbClr val="000000"/>
          </a:solidFill>
          <a:latin typeface="+mn-lt"/>
        </a:defRPr>
      </a:lvl7pPr>
      <a:lvl8pPr marL="3429000" indent="-228600" algn="l" rtl="0" fontAlgn="base">
        <a:spcBef>
          <a:spcPct val="20000"/>
        </a:spcBef>
        <a:spcAft>
          <a:spcPct val="0"/>
        </a:spcAft>
        <a:buChar char="»"/>
        <a:defRPr sz="1200">
          <a:solidFill>
            <a:srgbClr val="000000"/>
          </a:solidFill>
          <a:latin typeface="+mn-lt"/>
        </a:defRPr>
      </a:lvl8pPr>
      <a:lvl9pPr marL="3886200" indent="-228600" algn="l" rtl="0" fontAlgn="base">
        <a:spcBef>
          <a:spcPct val="20000"/>
        </a:spcBef>
        <a:spcAft>
          <a:spcPct val="0"/>
        </a:spcAft>
        <a:buChar char="»"/>
        <a:defRPr sz="12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52413"/>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55" name="Rectangle 31"/>
          <p:cNvSpPr>
            <a:spLocks noGrp="1" noChangeArrowheads="1"/>
          </p:cNvSpPr>
          <p:nvPr>
            <p:ph type="sldNum" sz="quarter" idx="4"/>
          </p:nvPr>
        </p:nvSpPr>
        <p:spPr bwMode="auto">
          <a:xfrm>
            <a:off x="3467100" y="6381750"/>
            <a:ext cx="15795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bg2"/>
                </a:solidFill>
                <a:latin typeface="+mn-lt"/>
                <a:cs typeface="+mn-cs"/>
              </a:defRPr>
            </a:lvl1pPr>
          </a:lstStyle>
          <a:p>
            <a:pPr>
              <a:defRPr/>
            </a:pPr>
            <a:fld id="{7E07E3A3-2A69-4801-B6D3-C43E4A0646F6}" type="slidenum">
              <a:rPr lang="en-US">
                <a:solidFill>
                  <a:srgbClr val="808080"/>
                </a:solidFill>
              </a:rPr>
              <a:pPr>
                <a:defRPr/>
              </a:pPr>
              <a:t>‹#›</a:t>
            </a:fld>
            <a:endParaRPr lang="en-US">
              <a:solidFill>
                <a:srgbClr val="808080"/>
              </a:solidFill>
            </a:endParaRPr>
          </a:p>
        </p:txBody>
      </p:sp>
      <p:grpSp>
        <p:nvGrpSpPr>
          <p:cNvPr id="1028" name="Group 50"/>
          <p:cNvGrpSpPr>
            <a:grpSpLocks/>
          </p:cNvGrpSpPr>
          <p:nvPr/>
        </p:nvGrpSpPr>
        <p:grpSpPr bwMode="auto">
          <a:xfrm>
            <a:off x="457200" y="6096000"/>
            <a:ext cx="8480425" cy="592138"/>
            <a:chOff x="288" y="3840"/>
            <a:chExt cx="5342" cy="373"/>
          </a:xfrm>
        </p:grpSpPr>
        <p:pic>
          <p:nvPicPr>
            <p:cNvPr id="1036" name="Picture 19" descr="seal"/>
            <p:cNvPicPr>
              <a:picLocks noChangeAspect="1" noChangeArrowheads="1"/>
            </p:cNvPicPr>
            <p:nvPr/>
          </p:nvPicPr>
          <p:blipFill>
            <a:blip r:embed="rId7" cstate="print"/>
            <a:srcRect/>
            <a:stretch>
              <a:fillRect/>
            </a:stretch>
          </p:blipFill>
          <p:spPr bwMode="auto">
            <a:xfrm>
              <a:off x="288" y="3840"/>
              <a:ext cx="376" cy="373"/>
            </a:xfrm>
            <a:prstGeom prst="rect">
              <a:avLst/>
            </a:prstGeom>
            <a:noFill/>
            <a:ln w="9525">
              <a:noFill/>
              <a:miter lim="800000"/>
              <a:headEnd/>
              <a:tailEnd/>
            </a:ln>
          </p:spPr>
        </p:pic>
        <p:grpSp>
          <p:nvGrpSpPr>
            <p:cNvPr id="1037" name="Group 32"/>
            <p:cNvGrpSpPr>
              <a:grpSpLocks/>
            </p:cNvGrpSpPr>
            <p:nvPr userDrawn="1"/>
          </p:nvGrpSpPr>
          <p:grpSpPr bwMode="auto">
            <a:xfrm>
              <a:off x="4554" y="3862"/>
              <a:ext cx="1076" cy="337"/>
              <a:chOff x="1872" y="3456"/>
              <a:chExt cx="1076" cy="337"/>
            </a:xfrm>
          </p:grpSpPr>
          <p:grpSp>
            <p:nvGrpSpPr>
              <p:cNvPr id="1039" name="Group 33"/>
              <p:cNvGrpSpPr>
                <a:grpSpLocks/>
              </p:cNvGrpSpPr>
              <p:nvPr userDrawn="1"/>
            </p:nvGrpSpPr>
            <p:grpSpPr bwMode="auto">
              <a:xfrm>
                <a:off x="1872" y="3456"/>
                <a:ext cx="1076" cy="337"/>
                <a:chOff x="4738" y="3846"/>
                <a:chExt cx="1076" cy="337"/>
              </a:xfrm>
            </p:grpSpPr>
            <p:sp>
              <p:nvSpPr>
                <p:cNvPr id="1058" name="Line 34"/>
                <p:cNvSpPr>
                  <a:spLocks noChangeShapeType="1"/>
                </p:cNvSpPr>
                <p:nvPr/>
              </p:nvSpPr>
              <p:spPr bwMode="auto">
                <a:xfrm>
                  <a:off x="4738" y="4033"/>
                  <a:ext cx="144" cy="0"/>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059" name="Line 35"/>
                <p:cNvSpPr>
                  <a:spLocks noChangeShapeType="1"/>
                </p:cNvSpPr>
                <p:nvPr/>
              </p:nvSpPr>
              <p:spPr bwMode="auto">
                <a:xfrm flipV="1">
                  <a:off x="4880" y="3847"/>
                  <a:ext cx="48" cy="192"/>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060" name="Line 36"/>
                <p:cNvSpPr>
                  <a:spLocks noChangeShapeType="1"/>
                </p:cNvSpPr>
                <p:nvPr/>
              </p:nvSpPr>
              <p:spPr bwMode="auto">
                <a:xfrm>
                  <a:off x="4929" y="3846"/>
                  <a:ext cx="48" cy="336"/>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061" name="Line 37"/>
                <p:cNvSpPr>
                  <a:spLocks noChangeShapeType="1"/>
                </p:cNvSpPr>
                <p:nvPr/>
              </p:nvSpPr>
              <p:spPr bwMode="auto">
                <a:xfrm flipV="1">
                  <a:off x="4975" y="4039"/>
                  <a:ext cx="48" cy="144"/>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062" name="Line 38"/>
                <p:cNvSpPr>
                  <a:spLocks noChangeShapeType="1"/>
                </p:cNvSpPr>
                <p:nvPr/>
              </p:nvSpPr>
              <p:spPr bwMode="auto">
                <a:xfrm>
                  <a:off x="5019" y="4041"/>
                  <a:ext cx="624" cy="0"/>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sp>
              <p:nvSpPr>
                <p:cNvPr id="1063" name="Text Box 39"/>
                <p:cNvSpPr txBox="1">
                  <a:spLocks noChangeArrowheads="1"/>
                </p:cNvSpPr>
                <p:nvPr/>
              </p:nvSpPr>
              <p:spPr bwMode="auto">
                <a:xfrm>
                  <a:off x="4902" y="3870"/>
                  <a:ext cx="912" cy="192"/>
                </a:xfrm>
                <a:prstGeom prst="rect">
                  <a:avLst/>
                </a:prstGeom>
                <a:noFill/>
                <a:ln w="9525">
                  <a:noFill/>
                  <a:miter lim="800000"/>
                  <a:headEnd/>
                  <a:tailEnd/>
                </a:ln>
                <a:effectLst/>
              </p:spPr>
              <p:txBody>
                <a:bodyPr>
                  <a:spAutoFit/>
                </a:bodyPr>
                <a:lstStyle/>
                <a:p>
                  <a:pPr>
                    <a:spcBef>
                      <a:spcPct val="50000"/>
                    </a:spcBef>
                    <a:defRPr/>
                  </a:pPr>
                  <a:r>
                    <a:rPr lang="en-US" sz="1400" b="1">
                      <a:solidFill>
                        <a:srgbClr val="1D4E83"/>
                      </a:solidFill>
                      <a:latin typeface="LubalinGraph" pitchFamily="18" charset="0"/>
                      <a:cs typeface="+mn-cs"/>
                    </a:rPr>
                    <a:t>  </a:t>
                  </a:r>
                  <a:r>
                    <a:rPr lang="en-US" sz="1400" b="1">
                      <a:solidFill>
                        <a:srgbClr val="1D4E83"/>
                      </a:solidFill>
                      <a:latin typeface="Helvetica" pitchFamily="34" charset="0"/>
                      <a:cs typeface="+mn-cs"/>
                    </a:rPr>
                    <a:t>CountyStat</a:t>
                  </a:r>
                </a:p>
              </p:txBody>
            </p:sp>
            <p:sp>
              <p:nvSpPr>
                <p:cNvPr id="1064" name="Line 40"/>
                <p:cNvSpPr>
                  <a:spLocks noChangeShapeType="1"/>
                </p:cNvSpPr>
                <p:nvPr userDrawn="1"/>
              </p:nvSpPr>
              <p:spPr bwMode="auto">
                <a:xfrm>
                  <a:off x="5116" y="4062"/>
                  <a:ext cx="528" cy="0"/>
                </a:xfrm>
                <a:prstGeom prst="line">
                  <a:avLst/>
                </a:prstGeom>
                <a:noFill/>
                <a:ln w="19050">
                  <a:solidFill>
                    <a:srgbClr val="FFCC00"/>
                  </a:solidFill>
                  <a:round/>
                  <a:headEnd/>
                  <a:tailEnd/>
                </a:ln>
                <a:effectLst/>
              </p:spPr>
              <p:txBody>
                <a:bodyPr/>
                <a:lstStyle/>
                <a:p>
                  <a:pPr>
                    <a:defRPr/>
                  </a:pPr>
                  <a:endParaRPr lang="en-US">
                    <a:solidFill>
                      <a:srgbClr val="000000"/>
                    </a:solidFill>
                    <a:cs typeface="+mn-cs"/>
                  </a:endParaRPr>
                </a:p>
              </p:txBody>
            </p:sp>
            <p:sp>
              <p:nvSpPr>
                <p:cNvPr id="1065" name="Line 41"/>
                <p:cNvSpPr>
                  <a:spLocks noChangeShapeType="1"/>
                </p:cNvSpPr>
                <p:nvPr userDrawn="1"/>
              </p:nvSpPr>
              <p:spPr bwMode="auto">
                <a:xfrm>
                  <a:off x="5308" y="4082"/>
                  <a:ext cx="336" cy="0"/>
                </a:xfrm>
                <a:prstGeom prst="line">
                  <a:avLst/>
                </a:prstGeom>
                <a:noFill/>
                <a:ln w="19050">
                  <a:solidFill>
                    <a:srgbClr val="CC0000"/>
                  </a:solidFill>
                  <a:round/>
                  <a:headEnd/>
                  <a:tailEnd/>
                </a:ln>
                <a:effectLst/>
              </p:spPr>
              <p:txBody>
                <a:bodyPr/>
                <a:lstStyle/>
                <a:p>
                  <a:pPr>
                    <a:defRPr/>
                  </a:pPr>
                  <a:endParaRPr lang="en-US">
                    <a:solidFill>
                      <a:srgbClr val="000000"/>
                    </a:solidFill>
                    <a:cs typeface="+mn-cs"/>
                  </a:endParaRPr>
                </a:p>
              </p:txBody>
            </p:sp>
          </p:grpSp>
          <p:sp>
            <p:nvSpPr>
              <p:cNvPr id="1066" name="Text Box 42"/>
              <p:cNvSpPr txBox="1">
                <a:spLocks noChangeArrowheads="1"/>
              </p:cNvSpPr>
              <p:nvPr userDrawn="1"/>
            </p:nvSpPr>
            <p:spPr bwMode="auto">
              <a:xfrm>
                <a:off x="1872" y="3456"/>
                <a:ext cx="768" cy="231"/>
              </a:xfrm>
              <a:prstGeom prst="rect">
                <a:avLst/>
              </a:prstGeom>
              <a:noFill/>
              <a:ln w="9525">
                <a:noFill/>
                <a:miter lim="800000"/>
                <a:headEnd/>
                <a:tailEnd/>
              </a:ln>
              <a:effectLst/>
            </p:spPr>
            <p:txBody>
              <a:bodyPr>
                <a:spAutoFit/>
              </a:bodyPr>
              <a:lstStyle/>
              <a:p>
                <a:pPr>
                  <a:spcBef>
                    <a:spcPct val="50000"/>
                  </a:spcBef>
                  <a:defRPr/>
                </a:pPr>
                <a:endParaRPr lang="en-US">
                  <a:solidFill>
                    <a:srgbClr val="000000"/>
                  </a:solidFill>
                  <a:cs typeface="+mn-cs"/>
                </a:endParaRPr>
              </a:p>
            </p:txBody>
          </p:sp>
        </p:grpSp>
        <p:sp>
          <p:nvSpPr>
            <p:cNvPr id="1067" name="Line 43"/>
            <p:cNvSpPr>
              <a:spLocks noChangeShapeType="1"/>
            </p:cNvSpPr>
            <p:nvPr userDrawn="1"/>
          </p:nvSpPr>
          <p:spPr bwMode="auto">
            <a:xfrm flipH="1" flipV="1">
              <a:off x="720" y="4048"/>
              <a:ext cx="3840" cy="0"/>
            </a:xfrm>
            <a:prstGeom prst="line">
              <a:avLst/>
            </a:prstGeom>
            <a:noFill/>
            <a:ln w="19050">
              <a:solidFill>
                <a:srgbClr val="1D4E83"/>
              </a:solidFill>
              <a:round/>
              <a:headEnd/>
              <a:tailEnd/>
            </a:ln>
            <a:effectLst/>
          </p:spPr>
          <p:txBody>
            <a:bodyPr/>
            <a:lstStyle/>
            <a:p>
              <a:pPr>
                <a:defRPr/>
              </a:pPr>
              <a:endParaRPr lang="en-US">
                <a:solidFill>
                  <a:srgbClr val="000000"/>
                </a:solidFill>
                <a:cs typeface="+mn-cs"/>
              </a:endParaRPr>
            </a:p>
          </p:txBody>
        </p:sp>
      </p:grpSp>
      <p:sp>
        <p:nvSpPr>
          <p:cNvPr id="1069" name="Rectangle 45"/>
          <p:cNvSpPr>
            <a:spLocks noGrp="1" noChangeArrowheads="1"/>
          </p:cNvSpPr>
          <p:nvPr>
            <p:ph type="ftr" sz="quarter" idx="3"/>
          </p:nvPr>
        </p:nvSpPr>
        <p:spPr bwMode="auto">
          <a:xfrm>
            <a:off x="1066800" y="6381750"/>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smtClean="0">
                <a:solidFill>
                  <a:schemeClr val="bg2"/>
                </a:solidFill>
                <a:latin typeface="Arial" pitchFamily="34" charset="0"/>
                <a:cs typeface="+mn-cs"/>
              </a:defRPr>
            </a:lvl1pPr>
          </a:lstStyle>
          <a:p>
            <a:pPr>
              <a:defRPr/>
            </a:pPr>
            <a:r>
              <a:rPr lang="en-US">
                <a:solidFill>
                  <a:srgbClr val="808080"/>
                </a:solidFill>
              </a:rPr>
              <a:t>Pedestrian Safety Initiative</a:t>
            </a:r>
          </a:p>
        </p:txBody>
      </p:sp>
      <p:grpSp>
        <p:nvGrpSpPr>
          <p:cNvPr id="1030" name="Group 19"/>
          <p:cNvGrpSpPr>
            <a:grpSpLocks/>
          </p:cNvGrpSpPr>
          <p:nvPr/>
        </p:nvGrpSpPr>
        <p:grpSpPr bwMode="auto">
          <a:xfrm>
            <a:off x="495300" y="38100"/>
            <a:ext cx="8159750" cy="215900"/>
            <a:chOff x="312" y="24"/>
            <a:chExt cx="5140" cy="136"/>
          </a:xfrm>
        </p:grpSpPr>
        <p:sp>
          <p:nvSpPr>
            <p:cNvPr id="1071" name="Rectangle 47"/>
            <p:cNvSpPr>
              <a:spLocks noChangeArrowheads="1"/>
            </p:cNvSpPr>
            <p:nvPr userDrawn="1"/>
          </p:nvSpPr>
          <p:spPr bwMode="auto">
            <a:xfrm>
              <a:off x="312" y="24"/>
              <a:ext cx="5136" cy="34"/>
            </a:xfrm>
            <a:prstGeom prst="rect">
              <a:avLst/>
            </a:prstGeom>
            <a:solidFill>
              <a:srgbClr val="1D4E83"/>
            </a:solidFill>
            <a:ln w="9525">
              <a:noFill/>
              <a:miter lim="800000"/>
              <a:headEnd/>
              <a:tailEnd/>
            </a:ln>
            <a:effectLst/>
          </p:spPr>
          <p:txBody>
            <a:bodyPr wrap="none" anchor="ctr"/>
            <a:lstStyle/>
            <a:p>
              <a:pPr>
                <a:defRPr/>
              </a:pPr>
              <a:endParaRPr lang="en-US" sz="2400" b="1">
                <a:solidFill>
                  <a:srgbClr val="1D4E83"/>
                </a:solidFill>
                <a:cs typeface="+mn-cs"/>
              </a:endParaRPr>
            </a:p>
          </p:txBody>
        </p:sp>
        <p:sp>
          <p:nvSpPr>
            <p:cNvPr id="1072" name="Text Box 48"/>
            <p:cNvSpPr txBox="1">
              <a:spLocks noChangeArrowheads="1"/>
            </p:cNvSpPr>
            <p:nvPr userDrawn="1"/>
          </p:nvSpPr>
          <p:spPr bwMode="auto">
            <a:xfrm>
              <a:off x="1468" y="76"/>
              <a:ext cx="3984" cy="34"/>
            </a:xfrm>
            <a:prstGeom prst="rect">
              <a:avLst/>
            </a:prstGeom>
            <a:solidFill>
              <a:srgbClr val="FFCC00"/>
            </a:solidFill>
            <a:ln w="9525">
              <a:noFill/>
              <a:miter lim="800000"/>
              <a:headEnd/>
              <a:tailEnd/>
            </a:ln>
            <a:effectLst/>
          </p:spPr>
          <p:txBody>
            <a:bodyPr wrap="none"/>
            <a:lstStyle/>
            <a:p>
              <a:pPr>
                <a:spcBef>
                  <a:spcPct val="50000"/>
                </a:spcBef>
                <a:defRPr/>
              </a:pPr>
              <a:endParaRPr lang="en-US">
                <a:solidFill>
                  <a:srgbClr val="000000"/>
                </a:solidFill>
                <a:cs typeface="+mn-cs"/>
              </a:endParaRPr>
            </a:p>
          </p:txBody>
        </p:sp>
        <p:sp>
          <p:nvSpPr>
            <p:cNvPr id="1073" name="Text Box 49"/>
            <p:cNvSpPr txBox="1">
              <a:spLocks noChangeArrowheads="1"/>
            </p:cNvSpPr>
            <p:nvPr userDrawn="1"/>
          </p:nvSpPr>
          <p:spPr bwMode="auto">
            <a:xfrm>
              <a:off x="3288" y="127"/>
              <a:ext cx="2164" cy="33"/>
            </a:xfrm>
            <a:prstGeom prst="rect">
              <a:avLst/>
            </a:prstGeom>
            <a:solidFill>
              <a:srgbClr val="A00000"/>
            </a:solidFill>
            <a:ln w="9525">
              <a:noFill/>
              <a:miter lim="800000"/>
              <a:headEnd/>
              <a:tailEnd/>
            </a:ln>
          </p:spPr>
          <p:txBody>
            <a:bodyPr wrap="none"/>
            <a:lstStyle/>
            <a:p>
              <a:pPr>
                <a:spcBef>
                  <a:spcPct val="50000"/>
                </a:spcBef>
                <a:defRPr/>
              </a:pPr>
              <a:endParaRPr lang="en-US">
                <a:solidFill>
                  <a:srgbClr val="000000"/>
                </a:solidFill>
                <a:cs typeface="+mn-cs"/>
              </a:endParaRPr>
            </a:p>
          </p:txBody>
        </p:sp>
      </p:grpSp>
      <p:sp>
        <p:nvSpPr>
          <p:cNvPr id="1031" name="Rectangle 24"/>
          <p:cNvSpPr>
            <a:spLocks noGrp="1" noChangeArrowheads="1"/>
          </p:cNvSpPr>
          <p:nvPr>
            <p:ph type="body" idx="1"/>
          </p:nvPr>
        </p:nvSpPr>
        <p:spPr bwMode="auto">
          <a:xfrm>
            <a:off x="523875" y="1209675"/>
            <a:ext cx="8077200" cy="4016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21" name="Rectangle 25"/>
          <p:cNvSpPr>
            <a:spLocks noGrp="1" noChangeArrowheads="1"/>
          </p:cNvSpPr>
          <p:nvPr>
            <p:ph type="dt" sz="half" idx="2"/>
          </p:nvPr>
        </p:nvSpPr>
        <p:spPr bwMode="auto">
          <a:xfrm>
            <a:off x="615315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1" smtClean="0">
                <a:solidFill>
                  <a:schemeClr val="bg2"/>
                </a:solidFill>
                <a:latin typeface="Arial" pitchFamily="34" charset="0"/>
                <a:cs typeface="+mn-cs"/>
              </a:defRPr>
            </a:lvl1pPr>
          </a:lstStyle>
          <a:p>
            <a:pPr>
              <a:defRPr/>
            </a:pPr>
            <a:r>
              <a:rPr lang="en-US">
                <a:solidFill>
                  <a:srgbClr val="808080"/>
                </a:solidFill>
              </a:rPr>
              <a:t>7/23/2014</a:t>
            </a:r>
          </a:p>
        </p:txBody>
      </p:sp>
    </p:spTree>
    <p:extLst>
      <p:ext uri="{BB962C8B-B14F-4D97-AF65-F5344CB8AC3E}">
        <p14:creationId xmlns:p14="http://schemas.microsoft.com/office/powerpoint/2010/main" val="82932002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Lst>
  <p:hf hdr="0"/>
  <p:txStyles>
    <p:titleStyle>
      <a:lvl1pPr algn="l" rtl="0" eaLnBrk="0" fontAlgn="base" hangingPunct="0">
        <a:spcBef>
          <a:spcPct val="0"/>
        </a:spcBef>
        <a:spcAft>
          <a:spcPct val="0"/>
        </a:spcAft>
        <a:defRPr sz="2200">
          <a:solidFill>
            <a:srgbClr val="1D4E83"/>
          </a:solidFill>
          <a:latin typeface="+mj-lt"/>
          <a:ea typeface="+mj-ea"/>
          <a:cs typeface="+mj-cs"/>
        </a:defRPr>
      </a:lvl1pPr>
      <a:lvl2pPr algn="l" rtl="0" eaLnBrk="0" fontAlgn="base" hangingPunct="0">
        <a:spcBef>
          <a:spcPct val="0"/>
        </a:spcBef>
        <a:spcAft>
          <a:spcPct val="0"/>
        </a:spcAft>
        <a:defRPr sz="2200">
          <a:solidFill>
            <a:srgbClr val="1D4E83"/>
          </a:solidFill>
          <a:latin typeface="Arial Black" pitchFamily="34" charset="0"/>
        </a:defRPr>
      </a:lvl2pPr>
      <a:lvl3pPr algn="l" rtl="0" eaLnBrk="0" fontAlgn="base" hangingPunct="0">
        <a:spcBef>
          <a:spcPct val="0"/>
        </a:spcBef>
        <a:spcAft>
          <a:spcPct val="0"/>
        </a:spcAft>
        <a:defRPr sz="2200">
          <a:solidFill>
            <a:srgbClr val="1D4E83"/>
          </a:solidFill>
          <a:latin typeface="Arial Black" pitchFamily="34" charset="0"/>
        </a:defRPr>
      </a:lvl3pPr>
      <a:lvl4pPr algn="l" rtl="0" eaLnBrk="0" fontAlgn="base" hangingPunct="0">
        <a:spcBef>
          <a:spcPct val="0"/>
        </a:spcBef>
        <a:spcAft>
          <a:spcPct val="0"/>
        </a:spcAft>
        <a:defRPr sz="2200">
          <a:solidFill>
            <a:srgbClr val="1D4E83"/>
          </a:solidFill>
          <a:latin typeface="Arial Black" pitchFamily="34" charset="0"/>
        </a:defRPr>
      </a:lvl4pPr>
      <a:lvl5pPr algn="l" rtl="0" eaLnBrk="0" fontAlgn="base" hangingPunct="0">
        <a:spcBef>
          <a:spcPct val="0"/>
        </a:spcBef>
        <a:spcAft>
          <a:spcPct val="0"/>
        </a:spcAft>
        <a:defRPr sz="2200">
          <a:solidFill>
            <a:srgbClr val="1D4E83"/>
          </a:solidFill>
          <a:latin typeface="Arial Black" pitchFamily="34" charset="0"/>
        </a:defRPr>
      </a:lvl5pPr>
      <a:lvl6pPr marL="457200" algn="l" rtl="0" eaLnBrk="0" fontAlgn="base" hangingPunct="0">
        <a:spcBef>
          <a:spcPct val="0"/>
        </a:spcBef>
        <a:spcAft>
          <a:spcPct val="0"/>
        </a:spcAft>
        <a:defRPr sz="2200">
          <a:solidFill>
            <a:srgbClr val="1D4E83"/>
          </a:solidFill>
          <a:latin typeface="Arial Black" pitchFamily="34" charset="0"/>
        </a:defRPr>
      </a:lvl6pPr>
      <a:lvl7pPr marL="914400" algn="l" rtl="0" eaLnBrk="0" fontAlgn="base" hangingPunct="0">
        <a:spcBef>
          <a:spcPct val="0"/>
        </a:spcBef>
        <a:spcAft>
          <a:spcPct val="0"/>
        </a:spcAft>
        <a:defRPr sz="2200">
          <a:solidFill>
            <a:srgbClr val="1D4E83"/>
          </a:solidFill>
          <a:latin typeface="Arial Black" pitchFamily="34" charset="0"/>
        </a:defRPr>
      </a:lvl7pPr>
      <a:lvl8pPr marL="1371600" algn="l" rtl="0" eaLnBrk="0" fontAlgn="base" hangingPunct="0">
        <a:spcBef>
          <a:spcPct val="0"/>
        </a:spcBef>
        <a:spcAft>
          <a:spcPct val="0"/>
        </a:spcAft>
        <a:defRPr sz="2200">
          <a:solidFill>
            <a:srgbClr val="1D4E83"/>
          </a:solidFill>
          <a:latin typeface="Arial Black" pitchFamily="34" charset="0"/>
        </a:defRPr>
      </a:lvl8pPr>
      <a:lvl9pPr marL="1828800" algn="l" rtl="0" eaLnBrk="0" fontAlgn="base" hangingPunct="0">
        <a:spcBef>
          <a:spcPct val="0"/>
        </a:spcBef>
        <a:spcAft>
          <a:spcPct val="0"/>
        </a:spcAft>
        <a:defRPr sz="2200">
          <a:solidFill>
            <a:srgbClr val="1D4E83"/>
          </a:solidFill>
          <a:latin typeface="Arial Black" pitchFamily="34" charset="0"/>
        </a:defRPr>
      </a:lvl9pPr>
    </p:titleStyle>
    <p:bodyStyle>
      <a:lvl1pPr marL="342900" indent="-342900" algn="l" rtl="0" eaLnBrk="0" fontAlgn="base" hangingPunct="0">
        <a:spcBef>
          <a:spcPct val="20000"/>
        </a:spcBef>
        <a:spcAft>
          <a:spcPct val="0"/>
        </a:spcAft>
        <a:buFont typeface="Wingdings" pitchFamily="2" charset="2"/>
        <a:buChar char="§"/>
        <a:defRPr sz="2000" b="1">
          <a:solidFill>
            <a:srgbClr val="000000"/>
          </a:solidFill>
          <a:latin typeface="+mn-lt"/>
          <a:ea typeface="+mn-ea"/>
          <a:cs typeface="+mn-cs"/>
        </a:defRPr>
      </a:lvl1pPr>
      <a:lvl2pPr marL="742950" indent="-285750" algn="l" rtl="0" eaLnBrk="0" fontAlgn="base" hangingPunct="0">
        <a:spcBef>
          <a:spcPct val="20000"/>
        </a:spcBef>
        <a:spcAft>
          <a:spcPct val="0"/>
        </a:spcAft>
        <a:buChar char="–"/>
        <a:defRPr>
          <a:solidFill>
            <a:srgbClr val="000000"/>
          </a:solidFill>
          <a:latin typeface="+mn-lt"/>
        </a:defRPr>
      </a:lvl2pPr>
      <a:lvl3pPr marL="1143000" indent="-228600" algn="l" rtl="0" eaLnBrk="0" fontAlgn="base" hangingPunct="0">
        <a:spcBef>
          <a:spcPct val="20000"/>
        </a:spcBef>
        <a:spcAft>
          <a:spcPct val="0"/>
        </a:spcAft>
        <a:buChar char="•"/>
        <a:defRPr sz="1600">
          <a:solidFill>
            <a:srgbClr val="000000"/>
          </a:solidFill>
          <a:latin typeface="+mn-lt"/>
        </a:defRPr>
      </a:lvl3pPr>
      <a:lvl4pPr marL="1600200" indent="-228600" algn="l" rtl="0" eaLnBrk="0" fontAlgn="base" hangingPunct="0">
        <a:spcBef>
          <a:spcPct val="20000"/>
        </a:spcBef>
        <a:spcAft>
          <a:spcPct val="0"/>
        </a:spcAft>
        <a:buChar char="-"/>
        <a:defRPr sz="1400">
          <a:solidFill>
            <a:srgbClr val="000000"/>
          </a:solidFill>
          <a:latin typeface="+mn-lt"/>
        </a:defRPr>
      </a:lvl4pPr>
      <a:lvl5pPr marL="2057400" indent="-228600" algn="l" rtl="0" eaLnBrk="0" fontAlgn="base" hangingPunct="0">
        <a:spcBef>
          <a:spcPct val="20000"/>
        </a:spcBef>
        <a:spcAft>
          <a:spcPct val="0"/>
        </a:spcAft>
        <a:buChar char="»"/>
        <a:defRPr sz="1200">
          <a:solidFill>
            <a:srgbClr val="000000"/>
          </a:solidFill>
          <a:latin typeface="+mn-lt"/>
        </a:defRPr>
      </a:lvl5pPr>
      <a:lvl6pPr marL="2514600" indent="-228600" algn="l" rtl="0" fontAlgn="base">
        <a:spcBef>
          <a:spcPct val="20000"/>
        </a:spcBef>
        <a:spcAft>
          <a:spcPct val="0"/>
        </a:spcAft>
        <a:buChar char="»"/>
        <a:defRPr sz="1200">
          <a:solidFill>
            <a:srgbClr val="000000"/>
          </a:solidFill>
          <a:latin typeface="+mn-lt"/>
        </a:defRPr>
      </a:lvl6pPr>
      <a:lvl7pPr marL="2971800" indent="-228600" algn="l" rtl="0" fontAlgn="base">
        <a:spcBef>
          <a:spcPct val="20000"/>
        </a:spcBef>
        <a:spcAft>
          <a:spcPct val="0"/>
        </a:spcAft>
        <a:buChar char="»"/>
        <a:defRPr sz="1200">
          <a:solidFill>
            <a:srgbClr val="000000"/>
          </a:solidFill>
          <a:latin typeface="+mn-lt"/>
        </a:defRPr>
      </a:lvl7pPr>
      <a:lvl8pPr marL="3429000" indent="-228600" algn="l" rtl="0" fontAlgn="base">
        <a:spcBef>
          <a:spcPct val="20000"/>
        </a:spcBef>
        <a:spcAft>
          <a:spcPct val="0"/>
        </a:spcAft>
        <a:buChar char="»"/>
        <a:defRPr sz="1200">
          <a:solidFill>
            <a:srgbClr val="000000"/>
          </a:solidFill>
          <a:latin typeface="+mn-lt"/>
        </a:defRPr>
      </a:lvl8pPr>
      <a:lvl9pPr marL="3886200" indent="-228600" algn="l" rtl="0" fontAlgn="base">
        <a:spcBef>
          <a:spcPct val="20000"/>
        </a:spcBef>
        <a:spcAft>
          <a:spcPct val="0"/>
        </a:spcAft>
        <a:buChar char="»"/>
        <a:defRPr sz="12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video" Target="NUL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thomas.didone@montgomerycountymd.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oleObject" Target="../embeddings/Microsoft_Excel_97-2003_Worksheet2.xls"/><Relationship Id="rId3" Type="http://schemas.openxmlformats.org/officeDocument/2006/relationships/notesSlide" Target="../notesSlides/notesSlide3.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20688"/>
            <a:ext cx="7543800" cy="1420812"/>
          </a:xfrm>
        </p:spPr>
        <p:txBody>
          <a:bodyPr/>
          <a:lstStyle/>
          <a:p>
            <a:pPr algn="ctr" eaLnBrk="1" fontAlgn="auto" hangingPunct="1">
              <a:spcAft>
                <a:spcPts val="0"/>
              </a:spcAft>
              <a:defRPr/>
            </a:pPr>
            <a:r>
              <a:rPr lang="en-US" sz="4800" dirty="0" smtClean="0"/>
              <a:t>Comprehensive Pedestrian Enforcement</a:t>
            </a:r>
            <a:endParaRPr lang="en-US" sz="4800" dirty="0"/>
          </a:p>
        </p:txBody>
      </p:sp>
      <p:sp>
        <p:nvSpPr>
          <p:cNvPr id="11266" name="Subtitle 2"/>
          <p:cNvSpPr>
            <a:spLocks noGrp="1"/>
          </p:cNvSpPr>
          <p:nvPr>
            <p:ph type="subTitle" idx="1"/>
          </p:nvPr>
        </p:nvSpPr>
        <p:spPr>
          <a:xfrm>
            <a:off x="1143000" y="1841500"/>
            <a:ext cx="6461125" cy="1066800"/>
          </a:xfrm>
        </p:spPr>
        <p:txBody>
          <a:bodyPr>
            <a:normAutofit/>
          </a:bodyPr>
          <a:lstStyle/>
          <a:p>
            <a:pPr algn="ctr" eaLnBrk="1" hangingPunct="1"/>
            <a:r>
              <a:rPr lang="en-US" dirty="0" smtClean="0">
                <a:solidFill>
                  <a:schemeClr val="tx2"/>
                </a:solidFill>
              </a:rPr>
              <a:t>Captain Thomas C. Didone</a:t>
            </a:r>
          </a:p>
          <a:p>
            <a:pPr algn="ctr" eaLnBrk="1" hangingPunct="1"/>
            <a:r>
              <a:rPr lang="en-US" dirty="0" smtClean="0">
                <a:solidFill>
                  <a:schemeClr val="tx2"/>
                </a:solidFill>
              </a:rPr>
              <a:t>Montgomery County, MD Police Department</a:t>
            </a:r>
          </a:p>
        </p:txBody>
      </p:sp>
      <p:sp>
        <p:nvSpPr>
          <p:cNvPr id="11267" name="Slide Number Placeholder 3"/>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76789B19-5CF0-4CEF-B8B9-6DE9F651888E}" type="slidenum">
              <a:rPr lang="en-US">
                <a:cs typeface="Arial" charset="0"/>
              </a:rPr>
              <a:pPr fontAlgn="base">
                <a:spcBef>
                  <a:spcPct val="0"/>
                </a:spcBef>
                <a:spcAft>
                  <a:spcPct val="0"/>
                </a:spcAft>
                <a:defRPr/>
              </a:pPr>
              <a:t>1</a:t>
            </a:fld>
            <a:endParaRPr lang="en-US">
              <a:cs typeface="Arial" charset="0"/>
            </a:endParaRPr>
          </a:p>
        </p:txBody>
      </p:sp>
      <p:pic>
        <p:nvPicPr>
          <p:cNvPr id="11268" name="Picture 2" descr="C:\Users\smallje\Desktop\imagesCAM6CJ9S.jpg"/>
          <p:cNvPicPr>
            <a:picLocks noGrp="1" noChangeAspect="1" noChangeArrowheads="1"/>
          </p:cNvPicPr>
          <p:nvPr>
            <p:ph idx="4294967295"/>
          </p:nvPr>
        </p:nvPicPr>
        <p:blipFill>
          <a:blip r:embed="rId2" cstate="print"/>
          <a:srcRect/>
          <a:stretch>
            <a:fillRect/>
          </a:stretch>
        </p:blipFill>
        <p:spPr>
          <a:xfrm>
            <a:off x="1581150" y="2743200"/>
            <a:ext cx="5584825" cy="37338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9"/>
          <p:cNvGraphicFramePr>
            <a:graphicFrameLocks/>
          </p:cNvGraphicFramePr>
          <p:nvPr>
            <p:extLst>
              <p:ext uri="{D42A27DB-BD31-4B8C-83A1-F6EECF244321}">
                <p14:modId xmlns:p14="http://schemas.microsoft.com/office/powerpoint/2010/main" val="3221214010"/>
              </p:ext>
            </p:extLst>
          </p:nvPr>
        </p:nvGraphicFramePr>
        <p:xfrm>
          <a:off x="533400" y="838200"/>
          <a:ext cx="81534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6553200" y="1066800"/>
            <a:ext cx="685800" cy="3048000"/>
          </a:xfrm>
          <a:prstGeom prst="rect">
            <a:avLst/>
          </a:prstGeom>
          <a:solidFill>
            <a:srgbClr val="FF0000">
              <a:alpha val="10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8723" name="Title 1"/>
          <p:cNvSpPr>
            <a:spLocks noGrp="1"/>
          </p:cNvSpPr>
          <p:nvPr>
            <p:ph type="title"/>
          </p:nvPr>
        </p:nvSpPr>
        <p:spPr>
          <a:xfrm>
            <a:off x="457200" y="304800"/>
            <a:ext cx="8229600" cy="609600"/>
          </a:xfrm>
        </p:spPr>
        <p:txBody>
          <a:bodyPr/>
          <a:lstStyle/>
          <a:p>
            <a:r>
              <a:rPr lang="en-US" sz="2000" dirty="0" smtClean="0"/>
              <a:t>Pedestrian Collisions: Evening Commute</a:t>
            </a:r>
          </a:p>
        </p:txBody>
      </p:sp>
      <p:sp>
        <p:nvSpPr>
          <p:cNvPr id="158724" name="TextBox 16"/>
          <p:cNvSpPr txBox="1">
            <a:spLocks noChangeArrowheads="1"/>
          </p:cNvSpPr>
          <p:nvPr/>
        </p:nvSpPr>
        <p:spPr bwMode="auto">
          <a:xfrm>
            <a:off x="678426" y="5410200"/>
            <a:ext cx="8001000" cy="584200"/>
          </a:xfrm>
          <a:prstGeom prst="rect">
            <a:avLst/>
          </a:prstGeom>
          <a:solidFill>
            <a:schemeClr val="tx2"/>
          </a:solidFill>
          <a:ln w="9525">
            <a:noFill/>
            <a:miter lim="800000"/>
            <a:headEnd/>
            <a:tailEnd/>
          </a:ln>
        </p:spPr>
        <p:txBody>
          <a:bodyPr>
            <a:spAutoFit/>
          </a:bodyPr>
          <a:lstStyle/>
          <a:p>
            <a:pPr algn="ctr"/>
            <a:r>
              <a:rPr lang="en-US" sz="1600" dirty="0">
                <a:solidFill>
                  <a:srgbClr val="FFFFFF"/>
                </a:solidFill>
              </a:rPr>
              <a:t>In 2012 and 2013, 27% of all collisions occurred between the hours of 5-8pm, up from 23% in 2011.  The overall number of collisions in this time frame continues to rise.</a:t>
            </a:r>
          </a:p>
        </p:txBody>
      </p:sp>
      <p:sp>
        <p:nvSpPr>
          <p:cNvPr id="158725" name="Date Placeholder 7"/>
          <p:cNvSpPr>
            <a:spLocks noGrp="1"/>
          </p:cNvSpPr>
          <p:nvPr>
            <p:ph type="dt" sz="quarter" idx="12"/>
          </p:nvPr>
        </p:nvSpPr>
        <p:spPr>
          <a:noFill/>
        </p:spPr>
        <p:txBody>
          <a:bodyPr/>
          <a:lstStyle/>
          <a:p>
            <a:r>
              <a:rPr lang="en-US" smtClean="0">
                <a:solidFill>
                  <a:srgbClr val="808080"/>
                </a:solidFill>
                <a:latin typeface="Arial" charset="0"/>
                <a:cs typeface="Arial" charset="0"/>
              </a:rPr>
              <a:t>7/23/2014</a:t>
            </a:r>
            <a:endParaRPr lang="en-US">
              <a:solidFill>
                <a:srgbClr val="808080"/>
              </a:solidFill>
              <a:latin typeface="Arial" charset="0"/>
              <a:cs typeface="Arial" charset="0"/>
            </a:endParaRPr>
          </a:p>
        </p:txBody>
      </p:sp>
      <p:sp>
        <p:nvSpPr>
          <p:cNvPr id="9" name="Slide Number Placeholder 8"/>
          <p:cNvSpPr>
            <a:spLocks noGrp="1"/>
          </p:cNvSpPr>
          <p:nvPr>
            <p:ph type="sldNum" sz="quarter" idx="10"/>
          </p:nvPr>
        </p:nvSpPr>
        <p:spPr/>
        <p:txBody>
          <a:bodyPr/>
          <a:lstStyle/>
          <a:p>
            <a:pPr>
              <a:defRPr/>
            </a:pPr>
            <a:fld id="{3C9B65CB-D5EE-46A0-85F9-81ED01499682}" type="slidenum">
              <a:rPr lang="en-US" smtClean="0">
                <a:solidFill>
                  <a:srgbClr val="808080"/>
                </a:solidFill>
              </a:rPr>
              <a:pPr>
                <a:defRPr/>
              </a:pPr>
              <a:t>10</a:t>
            </a:fld>
            <a:endParaRPr lang="en-US">
              <a:solidFill>
                <a:srgbClr val="808080"/>
              </a:solidFill>
            </a:endParaRPr>
          </a:p>
        </p:txBody>
      </p:sp>
      <p:sp>
        <p:nvSpPr>
          <p:cNvPr id="158727" name="Footer Placeholder 10"/>
          <p:cNvSpPr>
            <a:spLocks noGrp="1"/>
          </p:cNvSpPr>
          <p:nvPr>
            <p:ph type="ftr" sz="quarter" idx="11"/>
          </p:nvPr>
        </p:nvSpPr>
        <p:spPr>
          <a:noFill/>
        </p:spPr>
        <p:txBody>
          <a:bodyPr/>
          <a:lstStyle/>
          <a:p>
            <a:r>
              <a:rPr lang="en-US" smtClean="0">
                <a:solidFill>
                  <a:srgbClr val="808080"/>
                </a:solidFill>
                <a:latin typeface="Arial" charset="0"/>
                <a:cs typeface="Arial" charset="0"/>
              </a:rPr>
              <a:t>Pedestrian Safety Initiative</a:t>
            </a:r>
            <a:endParaRPr lang="en-US">
              <a:solidFill>
                <a:srgbClr val="808080"/>
              </a:solidFill>
              <a:latin typeface="Arial" charset="0"/>
              <a:cs typeface="Arial" charset="0"/>
            </a:endParaRPr>
          </a:p>
        </p:txBody>
      </p:sp>
      <p:sp>
        <p:nvSpPr>
          <p:cNvPr id="10" name="TextBox 9"/>
          <p:cNvSpPr txBox="1"/>
          <p:nvPr/>
        </p:nvSpPr>
        <p:spPr>
          <a:xfrm>
            <a:off x="990600" y="6230779"/>
            <a:ext cx="3086100" cy="246221"/>
          </a:xfrm>
          <a:prstGeom prst="rect">
            <a:avLst/>
          </a:prstGeom>
          <a:noFill/>
        </p:spPr>
        <p:txBody>
          <a:bodyPr wrap="square" rtlCol="0">
            <a:spAutoFit/>
          </a:bodyPr>
          <a:lstStyle/>
          <a:p>
            <a:r>
              <a:rPr lang="en-US" sz="1000" b="1" dirty="0" smtClean="0">
                <a:solidFill>
                  <a:srgbClr val="000000"/>
                </a:solidFill>
              </a:rPr>
              <a:t>Source: MCPD</a:t>
            </a:r>
            <a:endParaRPr lang="en-US" sz="1000" b="1" dirty="0">
              <a:solidFill>
                <a:srgbClr val="000000"/>
              </a:solidFill>
            </a:endParaRPr>
          </a:p>
        </p:txBody>
      </p:sp>
    </p:spTree>
    <p:extLst>
      <p:ext uri="{BB962C8B-B14F-4D97-AF65-F5344CB8AC3E}">
        <p14:creationId xmlns:p14="http://schemas.microsoft.com/office/powerpoint/2010/main" val="1532228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le 5"/>
          <p:cNvSpPr>
            <a:spLocks noGrp="1"/>
          </p:cNvSpPr>
          <p:nvPr>
            <p:ph type="title"/>
          </p:nvPr>
        </p:nvSpPr>
        <p:spPr/>
        <p:txBody>
          <a:bodyPr/>
          <a:lstStyle/>
          <a:p>
            <a:r>
              <a:rPr lang="en-US" sz="2000" dirty="0" smtClean="0"/>
              <a:t>Pedestrian Collision Variables: Fault</a:t>
            </a:r>
          </a:p>
        </p:txBody>
      </p:sp>
      <p:graphicFrame>
        <p:nvGraphicFramePr>
          <p:cNvPr id="4" name="Chart 10"/>
          <p:cNvGraphicFramePr>
            <a:graphicFrameLocks/>
          </p:cNvGraphicFramePr>
          <p:nvPr>
            <p:extLst>
              <p:ext uri="{D42A27DB-BD31-4B8C-83A1-F6EECF244321}">
                <p14:modId xmlns:p14="http://schemas.microsoft.com/office/powerpoint/2010/main" val="3766699215"/>
              </p:ext>
            </p:extLst>
          </p:nvPr>
        </p:nvGraphicFramePr>
        <p:xfrm>
          <a:off x="315861" y="1066800"/>
          <a:ext cx="84582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168963" name="TextBox 7"/>
          <p:cNvSpPr txBox="1">
            <a:spLocks noChangeArrowheads="1"/>
          </p:cNvSpPr>
          <p:nvPr/>
        </p:nvSpPr>
        <p:spPr bwMode="auto">
          <a:xfrm>
            <a:off x="319185" y="5020270"/>
            <a:ext cx="8610600" cy="923330"/>
          </a:xfrm>
          <a:prstGeom prst="rect">
            <a:avLst/>
          </a:prstGeom>
          <a:solidFill>
            <a:schemeClr val="tx2"/>
          </a:solidFill>
          <a:ln w="9525">
            <a:noFill/>
            <a:miter lim="800000"/>
            <a:headEnd/>
            <a:tailEnd/>
          </a:ln>
        </p:spPr>
        <p:txBody>
          <a:bodyPr wrap="square">
            <a:spAutoFit/>
          </a:bodyPr>
          <a:lstStyle/>
          <a:p>
            <a:pPr algn="ctr"/>
            <a:r>
              <a:rPr lang="en-US" dirty="0">
                <a:solidFill>
                  <a:srgbClr val="FFFFFF"/>
                </a:solidFill>
              </a:rPr>
              <a:t>In 2013, the percentage of collisions where the driver was at fault continued to rise</a:t>
            </a:r>
            <a:r>
              <a:rPr lang="en-US" dirty="0" smtClean="0">
                <a:solidFill>
                  <a:srgbClr val="FFFFFF"/>
                </a:solidFill>
              </a:rPr>
              <a:t>. Early education and enforcement efforts focused on pedestrians, but in 2013 these efforts began targeting drivers.   </a:t>
            </a:r>
            <a:endParaRPr lang="en-US" dirty="0">
              <a:solidFill>
                <a:srgbClr val="FFFFFF"/>
              </a:solidFill>
            </a:endParaRPr>
          </a:p>
        </p:txBody>
      </p:sp>
      <p:sp>
        <p:nvSpPr>
          <p:cNvPr id="168967" name="Date Placeholder 11"/>
          <p:cNvSpPr>
            <a:spLocks noGrp="1"/>
          </p:cNvSpPr>
          <p:nvPr>
            <p:ph type="dt" sz="quarter" idx="12"/>
          </p:nvPr>
        </p:nvSpPr>
        <p:spPr>
          <a:noFill/>
        </p:spPr>
        <p:txBody>
          <a:bodyPr/>
          <a:lstStyle/>
          <a:p>
            <a:r>
              <a:rPr lang="en-US" smtClean="0">
                <a:solidFill>
                  <a:srgbClr val="808080"/>
                </a:solidFill>
                <a:latin typeface="Arial" charset="0"/>
                <a:cs typeface="Arial" charset="0"/>
              </a:rPr>
              <a:t>7/23/2014</a:t>
            </a:r>
            <a:endParaRPr lang="en-US">
              <a:solidFill>
                <a:srgbClr val="808080"/>
              </a:solidFill>
              <a:latin typeface="Arial" charset="0"/>
              <a:cs typeface="Arial" charset="0"/>
            </a:endParaRPr>
          </a:p>
        </p:txBody>
      </p:sp>
      <p:sp>
        <p:nvSpPr>
          <p:cNvPr id="13" name="Slide Number Placeholder 12"/>
          <p:cNvSpPr>
            <a:spLocks noGrp="1"/>
          </p:cNvSpPr>
          <p:nvPr>
            <p:ph type="sldNum" sz="quarter" idx="10"/>
          </p:nvPr>
        </p:nvSpPr>
        <p:spPr/>
        <p:txBody>
          <a:bodyPr/>
          <a:lstStyle/>
          <a:p>
            <a:pPr>
              <a:defRPr/>
            </a:pPr>
            <a:fld id="{A23FB2BA-BFFD-4124-99EC-AAB77B1C3146}" type="slidenum">
              <a:rPr lang="en-US" smtClean="0">
                <a:solidFill>
                  <a:srgbClr val="808080"/>
                </a:solidFill>
              </a:rPr>
              <a:pPr>
                <a:defRPr/>
              </a:pPr>
              <a:t>11</a:t>
            </a:fld>
            <a:endParaRPr lang="en-US">
              <a:solidFill>
                <a:srgbClr val="808080"/>
              </a:solidFill>
            </a:endParaRPr>
          </a:p>
        </p:txBody>
      </p:sp>
      <p:sp>
        <p:nvSpPr>
          <p:cNvPr id="168969" name="Footer Placeholder 13"/>
          <p:cNvSpPr>
            <a:spLocks noGrp="1"/>
          </p:cNvSpPr>
          <p:nvPr>
            <p:ph type="ftr" sz="quarter" idx="11"/>
          </p:nvPr>
        </p:nvSpPr>
        <p:spPr>
          <a:noFill/>
        </p:spPr>
        <p:txBody>
          <a:bodyPr/>
          <a:lstStyle/>
          <a:p>
            <a:r>
              <a:rPr lang="en-US" smtClean="0">
                <a:solidFill>
                  <a:srgbClr val="808080"/>
                </a:solidFill>
                <a:latin typeface="Arial" charset="0"/>
                <a:cs typeface="Arial" charset="0"/>
              </a:rPr>
              <a:t>Pedestrian Safety Initiative</a:t>
            </a:r>
            <a:endParaRPr lang="en-US">
              <a:solidFill>
                <a:srgbClr val="808080"/>
              </a:solidFill>
              <a:latin typeface="Arial" charset="0"/>
              <a:cs typeface="Arial" charset="0"/>
            </a:endParaRPr>
          </a:p>
        </p:txBody>
      </p:sp>
      <p:sp>
        <p:nvSpPr>
          <p:cNvPr id="12" name="TextBox 11"/>
          <p:cNvSpPr txBox="1"/>
          <p:nvPr/>
        </p:nvSpPr>
        <p:spPr>
          <a:xfrm>
            <a:off x="990600" y="6230779"/>
            <a:ext cx="3086100" cy="246221"/>
          </a:xfrm>
          <a:prstGeom prst="rect">
            <a:avLst/>
          </a:prstGeom>
          <a:noFill/>
        </p:spPr>
        <p:txBody>
          <a:bodyPr wrap="square" rtlCol="0">
            <a:spAutoFit/>
          </a:bodyPr>
          <a:lstStyle/>
          <a:p>
            <a:r>
              <a:rPr lang="en-US" sz="1000" b="1" dirty="0" smtClean="0">
                <a:solidFill>
                  <a:srgbClr val="000000"/>
                </a:solidFill>
              </a:rPr>
              <a:t>Source: MCPD</a:t>
            </a:r>
            <a:endParaRPr lang="en-US" sz="1000" b="1" dirty="0">
              <a:solidFill>
                <a:srgbClr val="000000"/>
              </a:solidFill>
            </a:endParaRPr>
          </a:p>
        </p:txBody>
      </p:sp>
    </p:spTree>
    <p:extLst>
      <p:ext uri="{BB962C8B-B14F-4D97-AF65-F5344CB8AC3E}">
        <p14:creationId xmlns:p14="http://schemas.microsoft.com/office/powerpoint/2010/main" val="632664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le 5"/>
          <p:cNvSpPr>
            <a:spLocks noGrp="1"/>
          </p:cNvSpPr>
          <p:nvPr>
            <p:ph type="title"/>
          </p:nvPr>
        </p:nvSpPr>
        <p:spPr/>
        <p:txBody>
          <a:bodyPr/>
          <a:lstStyle/>
          <a:p>
            <a:r>
              <a:rPr lang="en-US" sz="2000" smtClean="0"/>
              <a:t>Pedestrian Collision Variables: Fault</a:t>
            </a:r>
          </a:p>
        </p:txBody>
      </p:sp>
      <p:sp>
        <p:nvSpPr>
          <p:cNvPr id="168963" name="TextBox 7"/>
          <p:cNvSpPr txBox="1">
            <a:spLocks noChangeArrowheads="1"/>
          </p:cNvSpPr>
          <p:nvPr/>
        </p:nvSpPr>
        <p:spPr bwMode="auto">
          <a:xfrm>
            <a:off x="430161" y="5141893"/>
            <a:ext cx="8229600" cy="954107"/>
          </a:xfrm>
          <a:prstGeom prst="rect">
            <a:avLst/>
          </a:prstGeom>
          <a:solidFill>
            <a:schemeClr val="tx2"/>
          </a:solidFill>
          <a:ln w="9525">
            <a:noFill/>
            <a:miter lim="800000"/>
            <a:headEnd/>
            <a:tailEnd/>
          </a:ln>
        </p:spPr>
        <p:txBody>
          <a:bodyPr wrap="square">
            <a:spAutoFit/>
          </a:bodyPr>
          <a:lstStyle/>
          <a:p>
            <a:pPr algn="ctr"/>
            <a:r>
              <a:rPr lang="en-US" sz="1400" dirty="0" smtClean="0">
                <a:solidFill>
                  <a:srgbClr val="FFFFFF"/>
                </a:solidFill>
              </a:rPr>
              <a:t>There </a:t>
            </a:r>
            <a:r>
              <a:rPr lang="en-US" sz="1400" dirty="0">
                <a:solidFill>
                  <a:srgbClr val="FFFFFF"/>
                </a:solidFill>
              </a:rPr>
              <a:t>was a 5 percentage point increase in at fault pedestrians between the ages of 10 and 19 (school age children and young adults</a:t>
            </a:r>
            <a:r>
              <a:rPr lang="en-US" sz="1400" dirty="0" smtClean="0">
                <a:solidFill>
                  <a:srgbClr val="FFFFFF"/>
                </a:solidFill>
              </a:rPr>
              <a:t>).  Pedestrians at fault between the ages of 10 and 29 are over-represented compared to their share of the population as a whole.  At fault drivers over age 80 appear to be slightly over-represented.  </a:t>
            </a:r>
            <a:endParaRPr lang="en-US" sz="1400" dirty="0">
              <a:solidFill>
                <a:srgbClr val="FFFFFF"/>
              </a:solidFill>
            </a:endParaRPr>
          </a:p>
        </p:txBody>
      </p:sp>
      <p:graphicFrame>
        <p:nvGraphicFramePr>
          <p:cNvPr id="3" name="Chart 8"/>
          <p:cNvGraphicFramePr>
            <a:graphicFrameLocks/>
          </p:cNvGraphicFramePr>
          <p:nvPr>
            <p:extLst>
              <p:ext uri="{D42A27DB-BD31-4B8C-83A1-F6EECF244321}">
                <p14:modId xmlns:p14="http://schemas.microsoft.com/office/powerpoint/2010/main" val="3900377393"/>
              </p:ext>
            </p:extLst>
          </p:nvPr>
        </p:nvGraphicFramePr>
        <p:xfrm>
          <a:off x="76200" y="914400"/>
          <a:ext cx="4343400" cy="44785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9"/>
          <p:cNvGraphicFramePr>
            <a:graphicFrameLocks/>
          </p:cNvGraphicFramePr>
          <p:nvPr>
            <p:extLst>
              <p:ext uri="{D42A27DB-BD31-4B8C-83A1-F6EECF244321}">
                <p14:modId xmlns:p14="http://schemas.microsoft.com/office/powerpoint/2010/main" val="4132183274"/>
              </p:ext>
            </p:extLst>
          </p:nvPr>
        </p:nvGraphicFramePr>
        <p:xfrm>
          <a:off x="4419600" y="838200"/>
          <a:ext cx="4419600" cy="4572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706016" y="3964992"/>
            <a:ext cx="457200" cy="254000"/>
          </a:xfrm>
          <a:prstGeom prst="rect">
            <a:avLst/>
          </a:prstGeom>
          <a:noFill/>
        </p:spPr>
        <p:txBody>
          <a:bodyPr>
            <a:spAutoFit/>
          </a:bodyPr>
          <a:lstStyle/>
          <a:p>
            <a:pPr>
              <a:defRPr/>
            </a:pPr>
            <a:r>
              <a:rPr lang="en-US" sz="1050" b="1" dirty="0">
                <a:solidFill>
                  <a:srgbClr val="000000"/>
                </a:solidFill>
                <a:latin typeface="Arial" pitchFamily="34" charset="0"/>
                <a:cs typeface="+mn-cs"/>
              </a:rPr>
              <a:t>N/A</a:t>
            </a:r>
          </a:p>
        </p:txBody>
      </p:sp>
      <p:sp>
        <p:nvSpPr>
          <p:cNvPr id="168967" name="Date Placeholder 11"/>
          <p:cNvSpPr>
            <a:spLocks noGrp="1"/>
          </p:cNvSpPr>
          <p:nvPr>
            <p:ph type="dt" sz="quarter" idx="12"/>
          </p:nvPr>
        </p:nvSpPr>
        <p:spPr>
          <a:noFill/>
        </p:spPr>
        <p:txBody>
          <a:bodyPr/>
          <a:lstStyle/>
          <a:p>
            <a:r>
              <a:rPr lang="en-US" smtClean="0">
                <a:solidFill>
                  <a:srgbClr val="808080"/>
                </a:solidFill>
                <a:latin typeface="Arial" charset="0"/>
                <a:cs typeface="Arial" charset="0"/>
              </a:rPr>
              <a:t>7/23/2014</a:t>
            </a:r>
            <a:endParaRPr lang="en-US">
              <a:solidFill>
                <a:srgbClr val="808080"/>
              </a:solidFill>
              <a:latin typeface="Arial" charset="0"/>
              <a:cs typeface="Arial" charset="0"/>
            </a:endParaRPr>
          </a:p>
        </p:txBody>
      </p:sp>
      <p:sp>
        <p:nvSpPr>
          <p:cNvPr id="13" name="Slide Number Placeholder 12"/>
          <p:cNvSpPr>
            <a:spLocks noGrp="1"/>
          </p:cNvSpPr>
          <p:nvPr>
            <p:ph type="sldNum" sz="quarter" idx="10"/>
          </p:nvPr>
        </p:nvSpPr>
        <p:spPr/>
        <p:txBody>
          <a:bodyPr/>
          <a:lstStyle/>
          <a:p>
            <a:pPr>
              <a:defRPr/>
            </a:pPr>
            <a:fld id="{A23FB2BA-BFFD-4124-99EC-AAB77B1C3146}" type="slidenum">
              <a:rPr lang="en-US" smtClean="0">
                <a:solidFill>
                  <a:srgbClr val="808080"/>
                </a:solidFill>
              </a:rPr>
              <a:pPr>
                <a:defRPr/>
              </a:pPr>
              <a:t>12</a:t>
            </a:fld>
            <a:endParaRPr lang="en-US">
              <a:solidFill>
                <a:srgbClr val="808080"/>
              </a:solidFill>
            </a:endParaRPr>
          </a:p>
        </p:txBody>
      </p:sp>
      <p:sp>
        <p:nvSpPr>
          <p:cNvPr id="168969" name="Footer Placeholder 13"/>
          <p:cNvSpPr>
            <a:spLocks noGrp="1"/>
          </p:cNvSpPr>
          <p:nvPr>
            <p:ph type="ftr" sz="quarter" idx="11"/>
          </p:nvPr>
        </p:nvSpPr>
        <p:spPr>
          <a:noFill/>
        </p:spPr>
        <p:txBody>
          <a:bodyPr/>
          <a:lstStyle/>
          <a:p>
            <a:r>
              <a:rPr lang="en-US" smtClean="0">
                <a:solidFill>
                  <a:srgbClr val="808080"/>
                </a:solidFill>
                <a:latin typeface="Arial" charset="0"/>
                <a:cs typeface="Arial" charset="0"/>
              </a:rPr>
              <a:t>Pedestrian Safety Initiative</a:t>
            </a:r>
            <a:endParaRPr lang="en-US">
              <a:solidFill>
                <a:srgbClr val="808080"/>
              </a:solidFill>
              <a:latin typeface="Arial" charset="0"/>
              <a:cs typeface="Arial" charset="0"/>
            </a:endParaRPr>
          </a:p>
        </p:txBody>
      </p:sp>
      <p:sp>
        <p:nvSpPr>
          <p:cNvPr id="12" name="TextBox 11"/>
          <p:cNvSpPr txBox="1"/>
          <p:nvPr/>
        </p:nvSpPr>
        <p:spPr>
          <a:xfrm>
            <a:off x="990600" y="6230779"/>
            <a:ext cx="5791200" cy="246221"/>
          </a:xfrm>
          <a:prstGeom prst="rect">
            <a:avLst/>
          </a:prstGeom>
          <a:noFill/>
        </p:spPr>
        <p:txBody>
          <a:bodyPr wrap="square" rtlCol="0">
            <a:spAutoFit/>
          </a:bodyPr>
          <a:lstStyle/>
          <a:p>
            <a:r>
              <a:rPr lang="en-US" sz="1000" dirty="0" smtClean="0">
                <a:solidFill>
                  <a:srgbClr val="000000"/>
                </a:solidFill>
              </a:rPr>
              <a:t>Source: MCPD;</a:t>
            </a:r>
            <a:r>
              <a:rPr lang="en-US" sz="1000" dirty="0">
                <a:solidFill>
                  <a:srgbClr val="000000"/>
                </a:solidFill>
              </a:rPr>
              <a:t> ACS 2012 5 Year Population Estimate</a:t>
            </a:r>
            <a:r>
              <a:rPr lang="en-US" sz="1000" dirty="0" smtClean="0">
                <a:solidFill>
                  <a:srgbClr val="000000"/>
                </a:solidFill>
              </a:rPr>
              <a:t>; Maryland Highway Safety Office</a:t>
            </a:r>
            <a:endParaRPr lang="en-US" sz="1000" dirty="0">
              <a:solidFill>
                <a:srgbClr val="000000"/>
              </a:solidFill>
            </a:endParaRPr>
          </a:p>
        </p:txBody>
      </p:sp>
    </p:spTree>
    <p:extLst>
      <p:ext uri="{BB962C8B-B14F-4D97-AF65-F5344CB8AC3E}">
        <p14:creationId xmlns:p14="http://schemas.microsoft.com/office/powerpoint/2010/main" val="951873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pPr eaLnBrk="1" fontAlgn="auto" hangingPunct="1">
              <a:spcAft>
                <a:spcPts val="0"/>
              </a:spcAft>
              <a:defRPr/>
            </a:pPr>
            <a:r>
              <a:rPr lang="en-US" sz="4000" dirty="0" smtClean="0"/>
              <a:t>High Incidence Areas (HIAs)/</a:t>
            </a:r>
            <a:br>
              <a:rPr lang="en-US" sz="4000" dirty="0" smtClean="0"/>
            </a:br>
            <a:r>
              <a:rPr lang="en-US" sz="4000" dirty="0" smtClean="0"/>
              <a:t>High Crash Locations (HCLs)</a:t>
            </a:r>
            <a:br>
              <a:rPr lang="en-US" sz="4000" dirty="0" smtClean="0"/>
            </a:br>
            <a:r>
              <a:rPr lang="en-US" sz="4000" i="1" dirty="0" smtClean="0"/>
              <a:t>(hot spots)</a:t>
            </a:r>
            <a:endParaRPr lang="en-US" sz="4000" i="1" dirty="0"/>
          </a:p>
        </p:txBody>
      </p:sp>
      <p:sp>
        <p:nvSpPr>
          <p:cNvPr id="3" name="Content Placeholder 2"/>
          <p:cNvSpPr>
            <a:spLocks noGrp="1"/>
          </p:cNvSpPr>
          <p:nvPr>
            <p:ph idx="1"/>
          </p:nvPr>
        </p:nvSpPr>
        <p:spPr>
          <a:xfrm>
            <a:off x="442913" y="2379663"/>
            <a:ext cx="8229600" cy="4525962"/>
          </a:xfrm>
        </p:spPr>
        <p:txBody>
          <a:bodyPr rtlCol="0">
            <a:normAutofit/>
          </a:bodyPr>
          <a:lstStyle/>
          <a:p>
            <a:pPr marL="0" indent="0" algn="ctr" eaLnBrk="1" fontAlgn="auto" hangingPunct="1">
              <a:spcAft>
                <a:spcPts val="0"/>
              </a:spcAft>
              <a:buFont typeface="Arial" pitchFamily="34" charset="0"/>
              <a:buNone/>
              <a:defRPr/>
            </a:pPr>
            <a:r>
              <a:rPr lang="en-US" sz="2800" dirty="0" smtClean="0"/>
              <a:t>Areas with highest density of pedestrian crashes</a:t>
            </a:r>
          </a:p>
          <a:p>
            <a:pPr eaLnBrk="1" fontAlgn="auto" hangingPunct="1">
              <a:spcAft>
                <a:spcPts val="0"/>
              </a:spcAft>
              <a:buFont typeface="Arial" pitchFamily="34" charset="0"/>
              <a:buChar char="•"/>
              <a:defRPr/>
            </a:pPr>
            <a:endParaRPr lang="en-US" dirty="0"/>
          </a:p>
        </p:txBody>
      </p:sp>
      <p:sp>
        <p:nvSpPr>
          <p:cNvPr id="20483" name="TextBox 4"/>
          <p:cNvSpPr txBox="1">
            <a:spLocks noChangeArrowheads="1"/>
          </p:cNvSpPr>
          <p:nvPr/>
        </p:nvSpPr>
        <p:spPr bwMode="auto">
          <a:xfrm>
            <a:off x="1662113" y="3352800"/>
            <a:ext cx="5791200" cy="1754188"/>
          </a:xfrm>
          <a:prstGeom prst="rect">
            <a:avLst/>
          </a:prstGeom>
          <a:solidFill>
            <a:schemeClr val="accent1"/>
          </a:solidFill>
          <a:ln w="9525">
            <a:noFill/>
            <a:miter lim="800000"/>
            <a:headEnd/>
            <a:tailEnd/>
          </a:ln>
        </p:spPr>
        <p:txBody>
          <a:bodyPr>
            <a:spAutoFit/>
          </a:bodyPr>
          <a:lstStyle/>
          <a:p>
            <a:pPr algn="ctr"/>
            <a:r>
              <a:rPr lang="en-US" sz="3600">
                <a:solidFill>
                  <a:srgbClr val="FFFFFF"/>
                </a:solidFill>
                <a:latin typeface="Calibri" pitchFamily="34" charset="0"/>
              </a:rPr>
              <a:t>High traffic volume </a:t>
            </a:r>
          </a:p>
          <a:p>
            <a:pPr algn="ctr"/>
            <a:r>
              <a:rPr lang="en-US" sz="3600">
                <a:solidFill>
                  <a:srgbClr val="FFFFFF"/>
                </a:solidFill>
                <a:latin typeface="Calibri" pitchFamily="34" charset="0"/>
              </a:rPr>
              <a:t>      </a:t>
            </a:r>
            <a:r>
              <a:rPr lang="en-US" sz="3600" u="sng">
                <a:solidFill>
                  <a:srgbClr val="FFFFFF"/>
                </a:solidFill>
                <a:latin typeface="Calibri" pitchFamily="34" charset="0"/>
              </a:rPr>
              <a:t>+ High pedestrian volume </a:t>
            </a:r>
          </a:p>
          <a:p>
            <a:pPr algn="ctr"/>
            <a:r>
              <a:rPr lang="en-US" sz="3600">
                <a:solidFill>
                  <a:srgbClr val="FFFFFF"/>
                </a:solidFill>
                <a:latin typeface="Calibri" pitchFamily="34" charset="0"/>
              </a:rPr>
              <a:t>HIA/HCL</a:t>
            </a:r>
          </a:p>
        </p:txBody>
      </p:sp>
      <p:sp>
        <p:nvSpPr>
          <p:cNvPr id="18436" name="Footer Placeholder 6"/>
          <p:cNvSpPr>
            <a:spLocks noGrp="1"/>
          </p:cNvSpPr>
          <p:nvPr>
            <p:ph type="ftr" sz="quarter" idx="11"/>
          </p:nvPr>
        </p:nvSpPr>
        <p:spPr bwMode="auto">
          <a:xfrm rot="16200000">
            <a:off x="6063456" y="2524919"/>
            <a:ext cx="5414963"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cs typeface="Arial" charset="0"/>
              </a:rPr>
              <a:t>Comprehensive Pedestrian Enforcement</a:t>
            </a:r>
          </a:p>
        </p:txBody>
      </p:sp>
      <p:sp>
        <p:nvSpPr>
          <p:cNvPr id="18437" name="Slide Number Placeholder 3"/>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cs typeface="Arial" charset="0"/>
              </a:rPr>
              <a:t>13</a:t>
            </a:r>
            <a:endParaRPr lang="en-US" dirty="0">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idx="4294967295"/>
          </p:nvPr>
        </p:nvSpPr>
        <p:spPr>
          <a:xfrm>
            <a:off x="457200" y="228600"/>
            <a:ext cx="8229600" cy="609600"/>
          </a:xfrm>
        </p:spPr>
        <p:txBody>
          <a:bodyPr/>
          <a:lstStyle/>
          <a:p>
            <a:pPr eaLnBrk="1" fontAlgn="auto" hangingPunct="1">
              <a:spcAft>
                <a:spcPts val="0"/>
              </a:spcAft>
              <a:defRPr/>
            </a:pPr>
            <a:r>
              <a:rPr lang="en-US" sz="3600" dirty="0" smtClean="0"/>
              <a:t>High Incidence Areas: Four Corners</a:t>
            </a:r>
          </a:p>
        </p:txBody>
      </p:sp>
      <p:sp>
        <p:nvSpPr>
          <p:cNvPr id="61442" name="Rectangle 2"/>
          <p:cNvSpPr>
            <a:spLocks noChangeArrowheads="1"/>
          </p:cNvSpPr>
          <p:nvPr/>
        </p:nvSpPr>
        <p:spPr bwMode="auto">
          <a:xfrm>
            <a:off x="352425" y="749300"/>
            <a:ext cx="3505200" cy="4622800"/>
          </a:xfrm>
          <a:prstGeom prst="rect">
            <a:avLst/>
          </a:prstGeom>
          <a:noFill/>
          <a:ln w="9525">
            <a:noFill/>
            <a:miter lim="800000"/>
            <a:headEnd/>
            <a:tailEnd/>
          </a:ln>
        </p:spPr>
        <p:txBody>
          <a:bodyPr/>
          <a:lstStyle/>
          <a:p>
            <a:pPr marL="342900" indent="-342900">
              <a:spcBef>
                <a:spcPct val="20000"/>
              </a:spcBef>
            </a:pPr>
            <a:endParaRPr lang="en-US" sz="1200" b="1">
              <a:solidFill>
                <a:srgbClr val="000000"/>
              </a:solidFill>
              <a:latin typeface="Calibri" pitchFamily="34" charset="0"/>
            </a:endParaRPr>
          </a:p>
          <a:p>
            <a:pPr marL="342900" indent="-342900">
              <a:spcBef>
                <a:spcPct val="20000"/>
              </a:spcBef>
            </a:pPr>
            <a:r>
              <a:rPr lang="en-US" sz="1400" b="1">
                <a:solidFill>
                  <a:srgbClr val="000000"/>
                </a:solidFill>
                <a:latin typeface="Calibri" pitchFamily="34" charset="0"/>
              </a:rPr>
              <a:t>Background</a:t>
            </a:r>
          </a:p>
          <a:p>
            <a:pPr marL="342900" indent="-342900">
              <a:spcBef>
                <a:spcPct val="20000"/>
              </a:spcBef>
              <a:buFontTx/>
              <a:buChar char="•"/>
            </a:pPr>
            <a:r>
              <a:rPr lang="en-US" sz="1400">
                <a:solidFill>
                  <a:srgbClr val="000000"/>
                </a:solidFill>
                <a:latin typeface="Calibri" pitchFamily="34" charset="0"/>
              </a:rPr>
              <a:t>Intersection of </a:t>
            </a:r>
            <a:r>
              <a:rPr lang="en-US" sz="1400" b="1">
                <a:solidFill>
                  <a:srgbClr val="000000"/>
                </a:solidFill>
                <a:latin typeface="Calibri" pitchFamily="34" charset="0"/>
              </a:rPr>
              <a:t>Colesville Rd and University Blvd</a:t>
            </a:r>
          </a:p>
          <a:p>
            <a:pPr marL="342900" indent="-342900">
              <a:spcBef>
                <a:spcPct val="20000"/>
              </a:spcBef>
              <a:buFontTx/>
              <a:buChar char="•"/>
            </a:pPr>
            <a:r>
              <a:rPr lang="en-US" sz="1400">
                <a:solidFill>
                  <a:srgbClr val="000000"/>
                </a:solidFill>
                <a:latin typeface="Calibri" pitchFamily="34" charset="0"/>
              </a:rPr>
              <a:t>Safety audit conducted in January 2010</a:t>
            </a:r>
          </a:p>
          <a:p>
            <a:pPr marL="342900" indent="-342900">
              <a:spcBef>
                <a:spcPct val="20000"/>
              </a:spcBef>
              <a:buFontTx/>
              <a:buChar char="•"/>
            </a:pPr>
            <a:r>
              <a:rPr lang="en-US" sz="1400">
                <a:solidFill>
                  <a:srgbClr val="000000"/>
                </a:solidFill>
                <a:latin typeface="Calibri" pitchFamily="34" charset="0"/>
              </a:rPr>
              <a:t>Montgomery Blair HS</a:t>
            </a:r>
            <a:endParaRPr lang="en-US" sz="1400" b="1">
              <a:solidFill>
                <a:srgbClr val="000000"/>
              </a:solidFill>
              <a:latin typeface="Calibri" pitchFamily="34" charset="0"/>
            </a:endParaRPr>
          </a:p>
          <a:p>
            <a:pPr marL="342900" indent="-342900">
              <a:spcBef>
                <a:spcPct val="20000"/>
              </a:spcBef>
              <a:buFontTx/>
              <a:buChar char="•"/>
            </a:pPr>
            <a:r>
              <a:rPr lang="en-US" sz="1400">
                <a:solidFill>
                  <a:srgbClr val="000000"/>
                </a:solidFill>
                <a:latin typeface="Calibri" pitchFamily="34" charset="0"/>
              </a:rPr>
              <a:t>Large student population</a:t>
            </a:r>
          </a:p>
          <a:p>
            <a:pPr marL="342900" indent="-342900">
              <a:spcBef>
                <a:spcPct val="20000"/>
              </a:spcBef>
              <a:buFontTx/>
              <a:buChar char="•"/>
            </a:pPr>
            <a:r>
              <a:rPr lang="en-US" sz="1400">
                <a:solidFill>
                  <a:srgbClr val="000000"/>
                </a:solidFill>
                <a:latin typeface="Calibri" pitchFamily="34" charset="0"/>
              </a:rPr>
              <a:t>Many pedestrians cross mid-block</a:t>
            </a:r>
          </a:p>
          <a:p>
            <a:pPr marL="342900" indent="-342900">
              <a:spcBef>
                <a:spcPct val="20000"/>
              </a:spcBef>
              <a:buFontTx/>
              <a:buChar char="•"/>
            </a:pPr>
            <a:r>
              <a:rPr lang="en-US" sz="1400">
                <a:solidFill>
                  <a:srgbClr val="000000"/>
                </a:solidFill>
                <a:latin typeface="Calibri" pitchFamily="34" charset="0"/>
              </a:rPr>
              <a:t>Lack of signal adherence by pedestrians </a:t>
            </a:r>
          </a:p>
          <a:p>
            <a:pPr marL="342900" indent="-342900">
              <a:spcBef>
                <a:spcPct val="20000"/>
              </a:spcBef>
              <a:buFontTx/>
              <a:buChar char="•"/>
            </a:pPr>
            <a:r>
              <a:rPr lang="en-US" sz="1400">
                <a:solidFill>
                  <a:srgbClr val="000000"/>
                </a:solidFill>
                <a:latin typeface="Calibri" pitchFamily="34" charset="0"/>
              </a:rPr>
              <a:t>Numerous commercial access points</a:t>
            </a:r>
          </a:p>
          <a:p>
            <a:pPr marL="342900" indent="-342900">
              <a:spcBef>
                <a:spcPct val="20000"/>
              </a:spcBef>
              <a:buFontTx/>
              <a:buChar char="•"/>
            </a:pPr>
            <a:r>
              <a:rPr lang="en-US" sz="1400">
                <a:solidFill>
                  <a:srgbClr val="000000"/>
                </a:solidFill>
                <a:latin typeface="Calibri" pitchFamily="34" charset="0"/>
              </a:rPr>
              <a:t>Heavy bus transit usage</a:t>
            </a:r>
          </a:p>
          <a:p>
            <a:pPr marL="342900" indent="-342900">
              <a:spcBef>
                <a:spcPct val="20000"/>
              </a:spcBef>
              <a:buFontTx/>
              <a:buChar char="•"/>
            </a:pPr>
            <a:endParaRPr lang="en-US" sz="1400">
              <a:solidFill>
                <a:srgbClr val="000000"/>
              </a:solidFill>
              <a:latin typeface="Calibri" pitchFamily="34" charset="0"/>
            </a:endParaRPr>
          </a:p>
          <a:p>
            <a:pPr marL="342900" indent="-342900">
              <a:spcBef>
                <a:spcPct val="20000"/>
              </a:spcBef>
            </a:pPr>
            <a:r>
              <a:rPr lang="en-US" sz="1400" b="1">
                <a:solidFill>
                  <a:srgbClr val="A00000"/>
                </a:solidFill>
                <a:latin typeface="Calibri" pitchFamily="34" charset="0"/>
              </a:rPr>
              <a:t>Engineering, Education, and Enforcement</a:t>
            </a:r>
          </a:p>
          <a:p>
            <a:pPr marL="342900" indent="-342900">
              <a:spcBef>
                <a:spcPct val="20000"/>
              </a:spcBef>
              <a:buFontTx/>
              <a:buChar char="•"/>
            </a:pPr>
            <a:r>
              <a:rPr lang="en-US" sz="1400">
                <a:solidFill>
                  <a:srgbClr val="000000"/>
                </a:solidFill>
                <a:latin typeface="Calibri" pitchFamily="34" charset="0"/>
              </a:rPr>
              <a:t>Pedestrian Signal Improvements</a:t>
            </a:r>
          </a:p>
          <a:p>
            <a:pPr marL="342900" indent="-342900">
              <a:spcBef>
                <a:spcPct val="20000"/>
              </a:spcBef>
              <a:buFontTx/>
              <a:buChar char="•"/>
            </a:pPr>
            <a:r>
              <a:rPr lang="en-US" sz="1400">
                <a:solidFill>
                  <a:srgbClr val="000000"/>
                </a:solidFill>
                <a:latin typeface="Calibri" pitchFamily="34" charset="0"/>
              </a:rPr>
              <a:t>Completed MDSHA resurfacing project</a:t>
            </a:r>
          </a:p>
          <a:p>
            <a:pPr marL="342900" indent="-342900">
              <a:spcBef>
                <a:spcPct val="20000"/>
              </a:spcBef>
              <a:buFontTx/>
              <a:buChar char="•"/>
            </a:pPr>
            <a:r>
              <a:rPr lang="en-US" sz="1400">
                <a:solidFill>
                  <a:srgbClr val="000000"/>
                </a:solidFill>
                <a:latin typeface="Calibri" pitchFamily="34" charset="0"/>
              </a:rPr>
              <a:t>Designated School Zone by MSHA</a:t>
            </a:r>
          </a:p>
          <a:p>
            <a:pPr marL="342900" indent="-342900">
              <a:spcBef>
                <a:spcPct val="20000"/>
              </a:spcBef>
              <a:buFontTx/>
              <a:buChar char="•"/>
            </a:pPr>
            <a:r>
              <a:rPr lang="en-US" sz="1400">
                <a:solidFill>
                  <a:srgbClr val="000000"/>
                </a:solidFill>
                <a:latin typeface="Calibri" pitchFamily="34" charset="0"/>
              </a:rPr>
              <a:t>Upgraded signage and pavement markings</a:t>
            </a:r>
            <a:endParaRPr lang="en-US" sz="1400" b="1">
              <a:solidFill>
                <a:srgbClr val="A00000"/>
              </a:solidFill>
              <a:latin typeface="Calibri" pitchFamily="34" charset="0"/>
            </a:endParaRPr>
          </a:p>
          <a:p>
            <a:pPr marL="342900" indent="-342900">
              <a:spcBef>
                <a:spcPct val="20000"/>
              </a:spcBef>
              <a:buFontTx/>
              <a:buChar char="•"/>
            </a:pPr>
            <a:r>
              <a:rPr lang="en-US" sz="1400">
                <a:solidFill>
                  <a:srgbClr val="000000"/>
                </a:solidFill>
                <a:latin typeface="Calibri" pitchFamily="34" charset="0"/>
              </a:rPr>
              <a:t>Montgomery Blair HS Education &amp; Outreach Campaign (Fall 2011 - 2012)</a:t>
            </a:r>
          </a:p>
          <a:p>
            <a:pPr marL="342900" indent="-342900">
              <a:spcBef>
                <a:spcPct val="20000"/>
              </a:spcBef>
              <a:buFontTx/>
              <a:buChar char="•"/>
            </a:pPr>
            <a:r>
              <a:rPr lang="en-US" sz="1400">
                <a:solidFill>
                  <a:srgbClr val="000000"/>
                </a:solidFill>
                <a:latin typeface="Calibri" pitchFamily="34" charset="0"/>
              </a:rPr>
              <a:t>Targeted Enforcement (2012 and 2013)</a:t>
            </a:r>
          </a:p>
        </p:txBody>
      </p:sp>
      <p:pic>
        <p:nvPicPr>
          <p:cNvPr id="61443" name="Picture 99"/>
          <p:cNvPicPr>
            <a:picLocks noChangeAspect="1" noChangeArrowheads="1"/>
          </p:cNvPicPr>
          <p:nvPr/>
        </p:nvPicPr>
        <p:blipFill>
          <a:blip r:embed="rId3" cstate="print"/>
          <a:srcRect/>
          <a:stretch>
            <a:fillRect/>
          </a:stretch>
        </p:blipFill>
        <p:spPr bwMode="auto">
          <a:xfrm>
            <a:off x="3733800" y="1828800"/>
            <a:ext cx="4672013" cy="3429000"/>
          </a:xfrm>
          <a:prstGeom prst="rect">
            <a:avLst/>
          </a:prstGeom>
          <a:noFill/>
          <a:ln w="9525">
            <a:noFill/>
            <a:miter lim="800000"/>
            <a:headEnd/>
            <a:tailEnd/>
          </a:ln>
        </p:spPr>
      </p:pic>
      <p:sp>
        <p:nvSpPr>
          <p:cNvPr id="61444" name="Slide Number Placeholder 3"/>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D31C4AE7-6A2E-40F5-9202-3581B39FBA54}" type="slidenum">
              <a:rPr lang="en-US">
                <a:cs typeface="Arial" charset="0"/>
              </a:rPr>
              <a:pPr fontAlgn="base">
                <a:spcBef>
                  <a:spcPct val="0"/>
                </a:spcBef>
                <a:spcAft>
                  <a:spcPct val="0"/>
                </a:spcAft>
                <a:defRPr/>
              </a:pPr>
              <a:t>14</a:t>
            </a:fld>
            <a:endParaRPr lang="en-US">
              <a:cs typeface="Arial" charset="0"/>
            </a:endParaRPr>
          </a:p>
        </p:txBody>
      </p:sp>
      <p:sp>
        <p:nvSpPr>
          <p:cNvPr id="61445"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cs typeface="Arial" charset="0"/>
              </a:rPr>
              <a:t>Pedestrian and Bicycle Safety Program Review – County Council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Engineering Concerns</a:t>
            </a:r>
            <a:endParaRPr lang="en-US" dirty="0"/>
          </a:p>
        </p:txBody>
      </p:sp>
      <p:sp>
        <p:nvSpPr>
          <p:cNvPr id="19458" name="Slide Number Placeholder 3"/>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6D4B10F8-5DCA-47A7-9E21-08DA35776295}" type="slidenum">
              <a:rPr lang="en-US">
                <a:cs typeface="Arial" charset="0"/>
              </a:rPr>
              <a:pPr fontAlgn="base">
                <a:spcBef>
                  <a:spcPct val="0"/>
                </a:spcBef>
                <a:spcAft>
                  <a:spcPct val="0"/>
                </a:spcAft>
                <a:defRPr/>
              </a:pPr>
              <a:t>15</a:t>
            </a:fld>
            <a:endParaRPr lang="en-US">
              <a:cs typeface="Arial" charset="0"/>
            </a:endParaRPr>
          </a:p>
        </p:txBody>
      </p:sp>
      <p:sp>
        <p:nvSpPr>
          <p:cNvPr id="19459" name="Footer Placeholder 6"/>
          <p:cNvSpPr>
            <a:spLocks noGrp="1"/>
          </p:cNvSpPr>
          <p:nvPr>
            <p:ph type="ftr" sz="quarter" idx="11"/>
          </p:nvPr>
        </p:nvSpPr>
        <p:spPr bwMode="auto">
          <a:xfrm rot="16200000">
            <a:off x="6063456" y="2524919"/>
            <a:ext cx="5414963"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cs typeface="Arial" charset="0"/>
              </a:rPr>
              <a:t>Comprehensive Pedestrian Enforcement</a:t>
            </a:r>
          </a:p>
        </p:txBody>
      </p:sp>
      <p:pic>
        <p:nvPicPr>
          <p:cNvPr id="21508" name="Picture 2" descr="http://www.poweredtemplates.com/_src_clipart/00183/clipart_b.jpg"/>
          <p:cNvPicPr>
            <a:picLocks noGrp="1" noChangeAspect="1" noChangeArrowheads="1"/>
          </p:cNvPicPr>
          <p:nvPr>
            <p:ph idx="1"/>
          </p:nvPr>
        </p:nvPicPr>
        <p:blipFill>
          <a:blip r:embed="rId2" cstate="print"/>
          <a:srcRect/>
          <a:stretch>
            <a:fillRect/>
          </a:stretch>
        </p:blipFill>
        <p:spPr>
          <a:xfrm>
            <a:off x="1047750" y="1447800"/>
            <a:ext cx="6343650" cy="53133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Engineering</a:t>
            </a:r>
            <a:endParaRPr lang="en-US" dirty="0"/>
          </a:p>
        </p:txBody>
      </p:sp>
      <p:sp>
        <p:nvSpPr>
          <p:cNvPr id="3" name="Content Placeholder 2"/>
          <p:cNvSpPr>
            <a:spLocks noGrp="1"/>
          </p:cNvSpPr>
          <p:nvPr>
            <p:ph idx="1"/>
          </p:nvPr>
        </p:nvSpPr>
        <p:spPr>
          <a:xfrm>
            <a:off x="457200" y="1244600"/>
            <a:ext cx="7620000" cy="4800600"/>
          </a:xfrm>
        </p:spPr>
        <p:txBody>
          <a:bodyPr rtlCol="0">
            <a:normAutofit/>
          </a:bodyPr>
          <a:lstStyle/>
          <a:p>
            <a:pPr eaLnBrk="1" fontAlgn="auto" hangingPunct="1">
              <a:spcAft>
                <a:spcPts val="0"/>
              </a:spcAft>
              <a:buFont typeface="Arial" pitchFamily="34" charset="0"/>
              <a:buChar char="•"/>
              <a:defRPr/>
            </a:pPr>
            <a:r>
              <a:rPr lang="en-US" sz="2400" dirty="0" smtClean="0"/>
              <a:t>Working with Local Department </a:t>
            </a:r>
            <a:r>
              <a:rPr lang="en-US" sz="2400" dirty="0"/>
              <a:t>o</a:t>
            </a:r>
            <a:r>
              <a:rPr lang="en-US" sz="2400" dirty="0" smtClean="0"/>
              <a:t>f Transportation</a:t>
            </a:r>
          </a:p>
          <a:p>
            <a:pPr eaLnBrk="1" fontAlgn="auto" hangingPunct="1">
              <a:spcAft>
                <a:spcPts val="0"/>
              </a:spcAft>
              <a:buFont typeface="Arial" pitchFamily="34" charset="0"/>
              <a:buChar char="•"/>
              <a:defRPr/>
            </a:pPr>
            <a:r>
              <a:rPr lang="en-US" sz="2400" dirty="0" smtClean="0"/>
              <a:t> Infrastructure is critical for effective enforcement</a:t>
            </a:r>
          </a:p>
          <a:p>
            <a:pPr eaLnBrk="1" fontAlgn="auto" hangingPunct="1">
              <a:spcAft>
                <a:spcPts val="0"/>
              </a:spcAft>
              <a:buFont typeface="Arial" pitchFamily="34" charset="0"/>
              <a:buChar char="•"/>
              <a:defRPr/>
            </a:pPr>
            <a:endParaRPr lang="en-US" dirty="0"/>
          </a:p>
          <a:p>
            <a:pPr marL="114300" indent="0" eaLnBrk="1" fontAlgn="auto" hangingPunct="1">
              <a:spcAft>
                <a:spcPts val="0"/>
              </a:spcAft>
              <a:buFont typeface="Arial" pitchFamily="34" charset="0"/>
              <a:buNone/>
              <a:defRPr/>
            </a:pPr>
            <a:endParaRPr lang="en-US" dirty="0" smtClean="0"/>
          </a:p>
        </p:txBody>
      </p:sp>
      <p:sp>
        <p:nvSpPr>
          <p:cNvPr id="20483" name="Slide Number Placeholder 3"/>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A64BABC0-9A0A-4150-9E99-886D2476A780}" type="slidenum">
              <a:rPr lang="en-US">
                <a:cs typeface="Arial" charset="0"/>
              </a:rPr>
              <a:pPr fontAlgn="base">
                <a:spcBef>
                  <a:spcPct val="0"/>
                </a:spcBef>
                <a:spcAft>
                  <a:spcPct val="0"/>
                </a:spcAft>
                <a:defRPr/>
              </a:pPr>
              <a:t>16</a:t>
            </a:fld>
            <a:endParaRPr lang="en-US">
              <a:cs typeface="Arial" charset="0"/>
            </a:endParaRPr>
          </a:p>
        </p:txBody>
      </p:sp>
      <p:pic>
        <p:nvPicPr>
          <p:cNvPr id="22532" name="Picture 1"/>
          <p:cNvPicPr>
            <a:picLocks noChangeAspect="1"/>
          </p:cNvPicPr>
          <p:nvPr/>
        </p:nvPicPr>
        <p:blipFill>
          <a:blip r:embed="rId2" cstate="print"/>
          <a:srcRect l="24278" t="20357" r="25284" b="24347"/>
          <a:stretch>
            <a:fillRect/>
          </a:stretch>
        </p:blipFill>
        <p:spPr bwMode="auto">
          <a:xfrm>
            <a:off x="1600200" y="2362200"/>
            <a:ext cx="2117725" cy="1547813"/>
          </a:xfrm>
          <a:prstGeom prst="rect">
            <a:avLst/>
          </a:prstGeom>
          <a:noFill/>
          <a:ln w="19050">
            <a:solidFill>
              <a:schemeClr val="tx1"/>
            </a:solidFill>
            <a:miter lim="800000"/>
            <a:headEnd/>
            <a:tailEnd/>
          </a:ln>
        </p:spPr>
      </p:pic>
      <p:sp>
        <p:nvSpPr>
          <p:cNvPr id="20485" name="Footer Placeholder 6"/>
          <p:cNvSpPr>
            <a:spLocks noGrp="1"/>
          </p:cNvSpPr>
          <p:nvPr>
            <p:ph type="ftr" sz="quarter" idx="11"/>
          </p:nvPr>
        </p:nvSpPr>
        <p:spPr bwMode="auto">
          <a:xfrm rot="16200000">
            <a:off x="6063456" y="2524919"/>
            <a:ext cx="5414963"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cs typeface="Arial" charset="0"/>
              </a:rPr>
              <a:t>Comprehensive Pedestrian Enforcement</a:t>
            </a:r>
          </a:p>
        </p:txBody>
      </p:sp>
      <p:pic>
        <p:nvPicPr>
          <p:cNvPr id="22534" name="Picture 16" descr="Piney Beacons"/>
          <p:cNvPicPr>
            <a:picLocks noChangeAspect="1" noChangeArrowheads="1"/>
          </p:cNvPicPr>
          <p:nvPr/>
        </p:nvPicPr>
        <p:blipFill>
          <a:blip r:embed="rId3" cstate="print"/>
          <a:srcRect/>
          <a:stretch>
            <a:fillRect/>
          </a:stretch>
        </p:blipFill>
        <p:spPr bwMode="auto">
          <a:xfrm>
            <a:off x="5334000" y="4343400"/>
            <a:ext cx="2686050" cy="2017713"/>
          </a:xfrm>
          <a:prstGeom prst="rect">
            <a:avLst/>
          </a:prstGeom>
          <a:noFill/>
          <a:ln w="19050" algn="ctr">
            <a:solidFill>
              <a:schemeClr val="tx1"/>
            </a:solidFill>
            <a:miter lim="800000"/>
            <a:headEnd/>
            <a:tailEnd/>
          </a:ln>
        </p:spPr>
      </p:pic>
      <p:pic>
        <p:nvPicPr>
          <p:cNvPr id="22535" name="Picture 17" descr="Piney HIB Signs"/>
          <p:cNvPicPr>
            <a:picLocks noChangeAspect="1" noChangeArrowheads="1"/>
          </p:cNvPicPr>
          <p:nvPr/>
        </p:nvPicPr>
        <p:blipFill>
          <a:blip r:embed="rId4" cstate="print"/>
          <a:srcRect/>
          <a:stretch>
            <a:fillRect/>
          </a:stretch>
        </p:blipFill>
        <p:spPr bwMode="auto">
          <a:xfrm>
            <a:off x="3114675" y="4343400"/>
            <a:ext cx="1511300" cy="2017713"/>
          </a:xfrm>
          <a:prstGeom prst="rect">
            <a:avLst/>
          </a:prstGeom>
          <a:noFill/>
          <a:ln w="19050" algn="ctr">
            <a:solidFill>
              <a:schemeClr val="tx1"/>
            </a:solidFill>
            <a:miter lim="800000"/>
            <a:headEnd/>
            <a:tailEnd/>
          </a:ln>
        </p:spPr>
      </p:pic>
      <p:pic>
        <p:nvPicPr>
          <p:cNvPr id="22536" name="Picture 18" descr="Piney HIB Button"/>
          <p:cNvPicPr>
            <a:picLocks noChangeAspect="1" noChangeArrowheads="1"/>
          </p:cNvPicPr>
          <p:nvPr/>
        </p:nvPicPr>
        <p:blipFill>
          <a:blip r:embed="rId5" cstate="print"/>
          <a:srcRect/>
          <a:stretch>
            <a:fillRect/>
          </a:stretch>
        </p:blipFill>
        <p:spPr bwMode="auto">
          <a:xfrm>
            <a:off x="782638" y="4349750"/>
            <a:ext cx="1504950" cy="2011363"/>
          </a:xfrm>
          <a:prstGeom prst="rect">
            <a:avLst/>
          </a:prstGeom>
          <a:noFill/>
          <a:ln w="19050" algn="ctr">
            <a:solidFill>
              <a:schemeClr val="tx1"/>
            </a:solidFill>
            <a:miter lim="800000"/>
            <a:headEnd/>
            <a:tailEnd/>
          </a:ln>
        </p:spPr>
      </p:pic>
      <p:sp>
        <p:nvSpPr>
          <p:cNvPr id="22537" name="Text Box 19"/>
          <p:cNvSpPr txBox="1">
            <a:spLocks noChangeArrowheads="1"/>
          </p:cNvSpPr>
          <p:nvPr/>
        </p:nvSpPr>
        <p:spPr bwMode="auto">
          <a:xfrm>
            <a:off x="762000" y="6381750"/>
            <a:ext cx="1490663" cy="274638"/>
          </a:xfrm>
          <a:prstGeom prst="rect">
            <a:avLst/>
          </a:prstGeom>
          <a:noFill/>
          <a:ln w="9525">
            <a:noFill/>
            <a:miter lim="800000"/>
            <a:headEnd/>
            <a:tailEnd/>
          </a:ln>
        </p:spPr>
        <p:txBody>
          <a:bodyPr wrap="none">
            <a:spAutoFit/>
          </a:bodyPr>
          <a:lstStyle/>
          <a:p>
            <a:pPr algn="ctr"/>
            <a:r>
              <a:rPr lang="en-US" sz="1200" b="1">
                <a:latin typeface="Calibri" pitchFamily="34" charset="0"/>
              </a:rPr>
              <a:t>Audible Push Button</a:t>
            </a:r>
          </a:p>
        </p:txBody>
      </p:sp>
      <p:sp>
        <p:nvSpPr>
          <p:cNvPr id="22538" name="Text Box 20"/>
          <p:cNvSpPr txBox="1">
            <a:spLocks noChangeArrowheads="1"/>
          </p:cNvSpPr>
          <p:nvPr/>
        </p:nvSpPr>
        <p:spPr bwMode="auto">
          <a:xfrm>
            <a:off x="2819400" y="6391275"/>
            <a:ext cx="2087563" cy="274638"/>
          </a:xfrm>
          <a:prstGeom prst="rect">
            <a:avLst/>
          </a:prstGeom>
          <a:noFill/>
          <a:ln w="9525">
            <a:noFill/>
            <a:miter lim="800000"/>
            <a:headEnd/>
            <a:tailEnd/>
          </a:ln>
        </p:spPr>
        <p:txBody>
          <a:bodyPr wrap="none">
            <a:spAutoFit/>
          </a:bodyPr>
          <a:lstStyle/>
          <a:p>
            <a:pPr algn="ctr"/>
            <a:r>
              <a:rPr lang="en-US" sz="1200" b="1">
                <a:latin typeface="Calibri" pitchFamily="34" charset="0"/>
              </a:rPr>
              <a:t>Regulatory and Warning Signs</a:t>
            </a:r>
          </a:p>
        </p:txBody>
      </p:sp>
      <p:sp>
        <p:nvSpPr>
          <p:cNvPr id="22539" name="Text Box 21"/>
          <p:cNvSpPr txBox="1">
            <a:spLocks noChangeArrowheads="1"/>
          </p:cNvSpPr>
          <p:nvPr/>
        </p:nvSpPr>
        <p:spPr bwMode="auto">
          <a:xfrm>
            <a:off x="6070600" y="6381750"/>
            <a:ext cx="1263650" cy="274638"/>
          </a:xfrm>
          <a:prstGeom prst="rect">
            <a:avLst/>
          </a:prstGeom>
          <a:noFill/>
          <a:ln w="9525">
            <a:noFill/>
            <a:miter lim="800000"/>
            <a:headEnd/>
            <a:tailEnd/>
          </a:ln>
        </p:spPr>
        <p:txBody>
          <a:bodyPr wrap="none">
            <a:spAutoFit/>
          </a:bodyPr>
          <a:lstStyle/>
          <a:p>
            <a:pPr algn="ctr"/>
            <a:r>
              <a:rPr lang="en-US" sz="1200" b="1">
                <a:latin typeface="Calibri" pitchFamily="34" charset="0"/>
              </a:rPr>
              <a:t>Flashing Beacons</a:t>
            </a:r>
          </a:p>
        </p:txBody>
      </p:sp>
      <p:sp>
        <p:nvSpPr>
          <p:cNvPr id="22540" name="Text Box 19"/>
          <p:cNvSpPr txBox="1">
            <a:spLocks noChangeArrowheads="1"/>
          </p:cNvSpPr>
          <p:nvPr/>
        </p:nvSpPr>
        <p:spPr bwMode="auto">
          <a:xfrm>
            <a:off x="2152650" y="3937000"/>
            <a:ext cx="1047750" cy="277813"/>
          </a:xfrm>
          <a:prstGeom prst="rect">
            <a:avLst/>
          </a:prstGeom>
          <a:noFill/>
          <a:ln w="9525">
            <a:noFill/>
            <a:miter lim="800000"/>
            <a:headEnd/>
            <a:tailEnd/>
          </a:ln>
        </p:spPr>
        <p:txBody>
          <a:bodyPr wrap="none">
            <a:spAutoFit/>
          </a:bodyPr>
          <a:lstStyle/>
          <a:p>
            <a:pPr algn="ctr"/>
            <a:r>
              <a:rPr lang="en-US" sz="1200" b="1">
                <a:latin typeface="Calibri" pitchFamily="34" charset="0"/>
              </a:rPr>
              <a:t>Curb Markers</a:t>
            </a:r>
          </a:p>
        </p:txBody>
      </p:sp>
      <p:pic>
        <p:nvPicPr>
          <p:cNvPr id="22541" name="Picture 17"/>
          <p:cNvPicPr>
            <a:picLocks noChangeAspect="1"/>
          </p:cNvPicPr>
          <p:nvPr/>
        </p:nvPicPr>
        <p:blipFill>
          <a:blip r:embed="rId6" cstate="print"/>
          <a:srcRect/>
          <a:stretch>
            <a:fillRect/>
          </a:stretch>
        </p:blipFill>
        <p:spPr bwMode="auto">
          <a:xfrm>
            <a:off x="4560888" y="2362200"/>
            <a:ext cx="2068512" cy="1547813"/>
          </a:xfrm>
          <a:prstGeom prst="rect">
            <a:avLst/>
          </a:prstGeom>
          <a:noFill/>
          <a:ln w="19050">
            <a:solidFill>
              <a:schemeClr val="tx1"/>
            </a:solidFill>
            <a:miter lim="800000"/>
            <a:headEnd/>
            <a:tailEnd/>
          </a:ln>
        </p:spPr>
      </p:pic>
      <p:sp>
        <p:nvSpPr>
          <p:cNvPr id="22542" name="Text Box 19"/>
          <p:cNvSpPr txBox="1">
            <a:spLocks noChangeArrowheads="1"/>
          </p:cNvSpPr>
          <p:nvPr/>
        </p:nvSpPr>
        <p:spPr bwMode="auto">
          <a:xfrm>
            <a:off x="4467225" y="3937000"/>
            <a:ext cx="2314575" cy="277813"/>
          </a:xfrm>
          <a:prstGeom prst="rect">
            <a:avLst/>
          </a:prstGeom>
          <a:noFill/>
          <a:ln w="9525">
            <a:noFill/>
            <a:miter lim="800000"/>
            <a:headEnd/>
            <a:tailEnd/>
          </a:ln>
        </p:spPr>
        <p:txBody>
          <a:bodyPr wrap="none">
            <a:spAutoFit/>
          </a:bodyPr>
          <a:lstStyle/>
          <a:p>
            <a:pPr algn="ctr"/>
            <a:r>
              <a:rPr lang="en-US" sz="1200" b="1">
                <a:latin typeface="Calibri" pitchFamily="34" charset="0"/>
              </a:rPr>
              <a:t>Countdown Pedestrian Indicators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Engineering</a:t>
            </a:r>
            <a:endParaRPr lang="en-US" dirty="0"/>
          </a:p>
        </p:txBody>
      </p:sp>
      <p:sp>
        <p:nvSpPr>
          <p:cNvPr id="3" name="Content Placeholder 2"/>
          <p:cNvSpPr>
            <a:spLocks noGrp="1"/>
          </p:cNvSpPr>
          <p:nvPr>
            <p:ph idx="1"/>
          </p:nvPr>
        </p:nvSpPr>
        <p:spPr/>
        <p:txBody>
          <a:bodyPr rtlCol="0">
            <a:normAutofit lnSpcReduction="10000"/>
          </a:bodyPr>
          <a:lstStyle/>
          <a:p>
            <a:pPr eaLnBrk="1" fontAlgn="auto" hangingPunct="1">
              <a:lnSpc>
                <a:spcPct val="150000"/>
              </a:lnSpc>
              <a:spcAft>
                <a:spcPts val="0"/>
              </a:spcAft>
              <a:buFont typeface="Arial" pitchFamily="34" charset="0"/>
              <a:buChar char="•"/>
              <a:defRPr/>
            </a:pPr>
            <a:r>
              <a:rPr lang="en-US" sz="2800" dirty="0" smtClean="0"/>
              <a:t>Conduct Audits</a:t>
            </a:r>
          </a:p>
          <a:p>
            <a:pPr eaLnBrk="1" fontAlgn="auto" hangingPunct="1">
              <a:lnSpc>
                <a:spcPct val="150000"/>
              </a:lnSpc>
              <a:spcAft>
                <a:spcPts val="0"/>
              </a:spcAft>
              <a:buFont typeface="Arial" pitchFamily="34" charset="0"/>
              <a:buChar char="•"/>
              <a:defRPr/>
            </a:pPr>
            <a:r>
              <a:rPr lang="en-US" sz="2800" dirty="0" smtClean="0"/>
              <a:t>Perform Maintenance</a:t>
            </a:r>
          </a:p>
          <a:p>
            <a:pPr eaLnBrk="1" fontAlgn="auto" hangingPunct="1">
              <a:lnSpc>
                <a:spcPct val="150000"/>
              </a:lnSpc>
              <a:spcAft>
                <a:spcPts val="0"/>
              </a:spcAft>
              <a:buFont typeface="Arial" pitchFamily="34" charset="0"/>
              <a:buChar char="•"/>
              <a:defRPr/>
            </a:pPr>
            <a:r>
              <a:rPr lang="en-US" sz="2800" dirty="0" smtClean="0"/>
              <a:t>Produce Enhancements</a:t>
            </a:r>
          </a:p>
          <a:p>
            <a:pPr marL="640080" lvl="1" eaLnBrk="1" fontAlgn="auto" hangingPunct="1">
              <a:lnSpc>
                <a:spcPct val="150000"/>
              </a:lnSpc>
              <a:spcAft>
                <a:spcPts val="0"/>
              </a:spcAft>
              <a:buFont typeface="Arial" pitchFamily="34" charset="0"/>
              <a:buChar char="•"/>
              <a:defRPr/>
            </a:pPr>
            <a:r>
              <a:rPr lang="en-US" sz="2600" dirty="0" smtClean="0"/>
              <a:t>Traffic Calming</a:t>
            </a:r>
          </a:p>
          <a:p>
            <a:pPr marL="640080" lvl="1" eaLnBrk="1" fontAlgn="auto" hangingPunct="1">
              <a:lnSpc>
                <a:spcPct val="150000"/>
              </a:lnSpc>
              <a:spcAft>
                <a:spcPts val="0"/>
              </a:spcAft>
              <a:buFont typeface="Arial" pitchFamily="34" charset="0"/>
              <a:buChar char="•"/>
              <a:defRPr/>
            </a:pPr>
            <a:r>
              <a:rPr lang="en-US" sz="2600" dirty="0" smtClean="0"/>
              <a:t>Infrastructure Improvements</a:t>
            </a:r>
          </a:p>
          <a:p>
            <a:pPr marL="640080" lvl="1" eaLnBrk="1" fontAlgn="auto" hangingPunct="1">
              <a:lnSpc>
                <a:spcPct val="150000"/>
              </a:lnSpc>
              <a:spcAft>
                <a:spcPts val="0"/>
              </a:spcAft>
              <a:buFont typeface="Arial" pitchFamily="34" charset="0"/>
              <a:buChar char="•"/>
              <a:defRPr/>
            </a:pPr>
            <a:r>
              <a:rPr lang="en-US" sz="2600" dirty="0" smtClean="0"/>
              <a:t>Automation</a:t>
            </a:r>
          </a:p>
          <a:p>
            <a:pPr eaLnBrk="1" fontAlgn="auto" hangingPunct="1">
              <a:lnSpc>
                <a:spcPct val="150000"/>
              </a:lnSpc>
              <a:spcAft>
                <a:spcPts val="0"/>
              </a:spcAft>
              <a:buFont typeface="Arial" pitchFamily="34" charset="0"/>
              <a:buChar char="•"/>
              <a:defRPr/>
            </a:pPr>
            <a:r>
              <a:rPr lang="en-US" sz="2800" dirty="0" smtClean="0"/>
              <a:t>Funding</a:t>
            </a:r>
          </a:p>
        </p:txBody>
      </p:sp>
      <p:sp>
        <p:nvSpPr>
          <p:cNvPr id="21507" name="Slide Number Placeholder 3"/>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34842B15-6D77-4CA2-AA43-07E16B9ED74B}" type="slidenum">
              <a:rPr lang="en-US">
                <a:cs typeface="Arial" charset="0"/>
              </a:rPr>
              <a:pPr fontAlgn="base">
                <a:spcBef>
                  <a:spcPct val="0"/>
                </a:spcBef>
                <a:spcAft>
                  <a:spcPct val="0"/>
                </a:spcAft>
                <a:defRPr/>
              </a:pPr>
              <a:t>17</a:t>
            </a:fld>
            <a:endParaRPr lang="en-US">
              <a:cs typeface="Arial" charset="0"/>
            </a:endParaRPr>
          </a:p>
        </p:txBody>
      </p:sp>
      <p:sp>
        <p:nvSpPr>
          <p:cNvPr id="21508" name="Footer Placeholder 6"/>
          <p:cNvSpPr>
            <a:spLocks noGrp="1"/>
          </p:cNvSpPr>
          <p:nvPr>
            <p:ph type="ftr" sz="quarter" idx="11"/>
          </p:nvPr>
        </p:nvSpPr>
        <p:spPr bwMode="auto">
          <a:xfrm rot="16200000">
            <a:off x="6063456" y="2524919"/>
            <a:ext cx="5414963"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cs typeface="Arial" charset="0"/>
              </a:rPr>
              <a:t>Comprehensive Pedestrian Enforcement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Education Programs</a:t>
            </a:r>
            <a:endParaRPr lang="en-US" dirty="0"/>
          </a:p>
        </p:txBody>
      </p:sp>
      <p:sp>
        <p:nvSpPr>
          <p:cNvPr id="22530" name="Slide Number Placeholder 3"/>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C2407B49-DEE2-4B33-8918-EDB6A00BFAAB}" type="slidenum">
              <a:rPr lang="en-US">
                <a:cs typeface="Arial" charset="0"/>
              </a:rPr>
              <a:pPr fontAlgn="base">
                <a:spcBef>
                  <a:spcPct val="0"/>
                </a:spcBef>
                <a:spcAft>
                  <a:spcPct val="0"/>
                </a:spcAft>
                <a:defRPr/>
              </a:pPr>
              <a:t>18</a:t>
            </a:fld>
            <a:endParaRPr lang="en-US">
              <a:cs typeface="Arial" charset="0"/>
            </a:endParaRPr>
          </a:p>
        </p:txBody>
      </p:sp>
      <p:sp>
        <p:nvSpPr>
          <p:cNvPr id="22531" name="Footer Placeholder 6"/>
          <p:cNvSpPr>
            <a:spLocks noGrp="1"/>
          </p:cNvSpPr>
          <p:nvPr>
            <p:ph type="ftr" sz="quarter" idx="11"/>
          </p:nvPr>
        </p:nvSpPr>
        <p:spPr bwMode="auto">
          <a:xfrm rot="16200000">
            <a:off x="6063456" y="2524919"/>
            <a:ext cx="5414963"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cs typeface="Arial" charset="0"/>
              </a:rPr>
              <a:t>Comprehensive Pedestrian Enforcement</a:t>
            </a:r>
          </a:p>
        </p:txBody>
      </p:sp>
      <p:pic>
        <p:nvPicPr>
          <p:cNvPr id="24580" name="Content Placeholder 2" descr="https://sp3.yimg.com/ib/th?id=HN.608018290926160279&amp;pid=15.1"/>
          <p:cNvPicPr>
            <a:picLocks noGrp="1" noChangeAspect="1" noChangeArrowheads="1"/>
          </p:cNvPicPr>
          <p:nvPr>
            <p:ph idx="1"/>
          </p:nvPr>
        </p:nvPicPr>
        <p:blipFill>
          <a:blip r:embed="rId2" cstate="print"/>
          <a:srcRect/>
          <a:stretch>
            <a:fillRect/>
          </a:stretch>
        </p:blipFill>
        <p:spPr>
          <a:xfrm>
            <a:off x="2835275" y="1905000"/>
            <a:ext cx="2197100" cy="392112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Community Education</a:t>
            </a:r>
            <a:endParaRPr lang="en-US" dirty="0"/>
          </a:p>
        </p:txBody>
      </p:sp>
      <p:sp>
        <p:nvSpPr>
          <p:cNvPr id="25602" name="Content Placeholder 2"/>
          <p:cNvSpPr>
            <a:spLocks noGrp="1"/>
          </p:cNvSpPr>
          <p:nvPr>
            <p:ph idx="1"/>
          </p:nvPr>
        </p:nvSpPr>
        <p:spPr>
          <a:xfrm>
            <a:off x="463550" y="1417638"/>
            <a:ext cx="7620000" cy="4800600"/>
          </a:xfrm>
        </p:spPr>
        <p:txBody>
          <a:bodyPr/>
          <a:lstStyle/>
          <a:p>
            <a:pPr eaLnBrk="1" hangingPunct="1"/>
            <a:r>
              <a:rPr lang="en-US" sz="2400" smtClean="0"/>
              <a:t>Educate the public on pedestrian traffic laws</a:t>
            </a:r>
          </a:p>
          <a:p>
            <a:pPr lvl="1" eaLnBrk="1" hangingPunct="1"/>
            <a:r>
              <a:rPr lang="en-US" sz="2200" smtClean="0"/>
              <a:t>If public does not know the law, hard for them to follow it</a:t>
            </a:r>
          </a:p>
          <a:p>
            <a:pPr lvl="1" eaLnBrk="1" hangingPunct="1"/>
            <a:r>
              <a:rPr lang="en-US" sz="2200" smtClean="0"/>
              <a:t>Cooperative effort with Department of Transportation, Fire &amp; Rescue, Citizen Groups</a:t>
            </a:r>
          </a:p>
        </p:txBody>
      </p:sp>
      <p:sp>
        <p:nvSpPr>
          <p:cNvPr id="23555" name="Slide Number Placeholder 3"/>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5DB701FF-89D6-4D87-A95B-E16CAED6D999}" type="slidenum">
              <a:rPr lang="en-US">
                <a:cs typeface="Arial" charset="0"/>
              </a:rPr>
              <a:pPr fontAlgn="base">
                <a:spcBef>
                  <a:spcPct val="0"/>
                </a:spcBef>
                <a:spcAft>
                  <a:spcPct val="0"/>
                </a:spcAft>
                <a:defRPr/>
              </a:pPr>
              <a:t>19</a:t>
            </a:fld>
            <a:endParaRPr lang="en-US">
              <a:cs typeface="Arial" charset="0"/>
            </a:endParaRPr>
          </a:p>
        </p:txBody>
      </p:sp>
      <p:pic>
        <p:nvPicPr>
          <p:cNvPr id="25604" name="Picture 13" descr="Education Group Photo"/>
          <p:cNvPicPr>
            <a:picLocks noChangeAspect="1" noChangeArrowheads="1"/>
          </p:cNvPicPr>
          <p:nvPr/>
        </p:nvPicPr>
        <p:blipFill>
          <a:blip r:embed="rId2" cstate="print"/>
          <a:srcRect/>
          <a:stretch>
            <a:fillRect/>
          </a:stretch>
        </p:blipFill>
        <p:spPr bwMode="auto">
          <a:xfrm>
            <a:off x="914400" y="3078163"/>
            <a:ext cx="2700338" cy="1603375"/>
          </a:xfrm>
          <a:prstGeom prst="rect">
            <a:avLst/>
          </a:prstGeom>
          <a:solidFill>
            <a:schemeClr val="accent1"/>
          </a:solidFill>
          <a:ln w="19050">
            <a:solidFill>
              <a:schemeClr val="tx1"/>
            </a:solidFill>
            <a:miter lim="800000"/>
            <a:headEnd/>
            <a:tailEnd/>
          </a:ln>
        </p:spPr>
      </p:pic>
      <p:pic>
        <p:nvPicPr>
          <p:cNvPr id="25605" name="Picture 15" descr="Education Engagement"/>
          <p:cNvPicPr>
            <a:picLocks noChangeAspect="1" noChangeArrowheads="1"/>
          </p:cNvPicPr>
          <p:nvPr/>
        </p:nvPicPr>
        <p:blipFill>
          <a:blip r:embed="rId3" cstate="print"/>
          <a:srcRect b="11765"/>
          <a:stretch>
            <a:fillRect/>
          </a:stretch>
        </p:blipFill>
        <p:spPr bwMode="auto">
          <a:xfrm>
            <a:off x="4724400" y="3078163"/>
            <a:ext cx="2719388" cy="1619250"/>
          </a:xfrm>
          <a:prstGeom prst="rect">
            <a:avLst/>
          </a:prstGeom>
          <a:noFill/>
          <a:ln w="19050" algn="ctr">
            <a:solidFill>
              <a:schemeClr val="tx1"/>
            </a:solidFill>
            <a:miter lim="800000"/>
            <a:headEnd/>
            <a:tailEnd/>
          </a:ln>
        </p:spPr>
      </p:pic>
      <p:sp>
        <p:nvSpPr>
          <p:cNvPr id="23558" name="Footer Placeholder 6"/>
          <p:cNvSpPr>
            <a:spLocks noGrp="1"/>
          </p:cNvSpPr>
          <p:nvPr>
            <p:ph type="ftr" sz="quarter" idx="11"/>
          </p:nvPr>
        </p:nvSpPr>
        <p:spPr bwMode="auto">
          <a:xfrm rot="16200000">
            <a:off x="6063456" y="2524919"/>
            <a:ext cx="5414963"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cs typeface="Arial" charset="0"/>
              </a:rPr>
              <a:t>Comprehensive Pedestrian Enforcement</a:t>
            </a:r>
          </a:p>
        </p:txBody>
      </p:sp>
      <p:pic>
        <p:nvPicPr>
          <p:cNvPr id="25607" name="Picture 7"/>
          <p:cNvPicPr>
            <a:picLocks noChangeAspect="1"/>
          </p:cNvPicPr>
          <p:nvPr/>
        </p:nvPicPr>
        <p:blipFill>
          <a:blip r:embed="rId4" cstate="print"/>
          <a:srcRect t="12468" r="4964" b="5180"/>
          <a:stretch>
            <a:fillRect/>
          </a:stretch>
        </p:blipFill>
        <p:spPr bwMode="auto">
          <a:xfrm>
            <a:off x="2235200" y="4873625"/>
            <a:ext cx="2543175" cy="1652588"/>
          </a:xfrm>
          <a:prstGeom prst="rect">
            <a:avLst/>
          </a:prstGeom>
          <a:solidFill>
            <a:schemeClr val="accent1"/>
          </a:solidFill>
          <a:ln w="19050">
            <a:solidFill>
              <a:schemeClr val="tx1"/>
            </a:solidFill>
            <a:miter lim="800000"/>
            <a:headEnd/>
            <a:tailEnd/>
          </a:ln>
        </p:spPr>
      </p:pic>
      <p:pic>
        <p:nvPicPr>
          <p:cNvPr id="25608" name="Picture 8"/>
          <p:cNvPicPr>
            <a:picLocks noChangeAspect="1"/>
          </p:cNvPicPr>
          <p:nvPr/>
        </p:nvPicPr>
        <p:blipFill>
          <a:blip r:embed="rId5" cstate="print"/>
          <a:srcRect/>
          <a:stretch>
            <a:fillRect/>
          </a:stretch>
        </p:blipFill>
        <p:spPr bwMode="auto">
          <a:xfrm>
            <a:off x="5638800" y="4868863"/>
            <a:ext cx="2209800" cy="1657350"/>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92162"/>
          </a:xfrm>
        </p:spPr>
        <p:txBody>
          <a:bodyPr/>
          <a:lstStyle/>
          <a:p>
            <a:pPr eaLnBrk="1" fontAlgn="auto" hangingPunct="1">
              <a:spcAft>
                <a:spcPts val="0"/>
              </a:spcAft>
              <a:defRPr/>
            </a:pPr>
            <a:r>
              <a:rPr lang="en-US" sz="3600" dirty="0" smtClean="0"/>
              <a:t>Pedestrian Safety Initiative – Results</a:t>
            </a:r>
            <a:endParaRPr lang="en-US" sz="3600" dirty="0"/>
          </a:p>
        </p:txBody>
      </p:sp>
      <p:sp>
        <p:nvSpPr>
          <p:cNvPr id="53250" name="Slide Number Placeholder 4"/>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392DBAB5-CF77-4C35-81B8-75EF18F51459}" type="slidenum">
              <a:rPr lang="en-US">
                <a:cs typeface="Arial" charset="0"/>
              </a:rPr>
              <a:pPr fontAlgn="base">
                <a:spcBef>
                  <a:spcPct val="0"/>
                </a:spcBef>
                <a:spcAft>
                  <a:spcPct val="0"/>
                </a:spcAft>
                <a:defRPr/>
              </a:pPr>
              <a:t>2</a:t>
            </a:fld>
            <a:endParaRPr lang="en-US">
              <a:cs typeface="Arial" charset="0"/>
            </a:endParaRPr>
          </a:p>
        </p:txBody>
      </p:sp>
      <p:sp>
        <p:nvSpPr>
          <p:cNvPr id="53251"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lvl="0" fontAlgn="base">
              <a:spcBef>
                <a:spcPct val="0"/>
              </a:spcBef>
              <a:spcAft>
                <a:spcPct val="0"/>
              </a:spcAft>
              <a:defRPr/>
            </a:pPr>
            <a:endParaRPr lang="en-US" dirty="0" err="1">
              <a:cs typeface="Arial" charset="0"/>
            </a:endParaRPr>
          </a:p>
          <a:p>
            <a:pPr lvl="0" fontAlgn="base">
              <a:spcBef>
                <a:spcPct val="0"/>
              </a:spcBef>
              <a:spcAft>
                <a:spcPct val="0"/>
              </a:spcAft>
              <a:defRPr/>
            </a:pPr>
            <a:r>
              <a:rPr lang="en-US" dirty="0" smtClean="0">
                <a:cs typeface="Arial" charset="0"/>
              </a:rPr>
              <a:t>Comprehensive </a:t>
            </a:r>
            <a:r>
              <a:rPr lang="en-US" dirty="0">
                <a:cs typeface="Arial" charset="0"/>
              </a:rPr>
              <a:t>Pedestrian Enforcement</a:t>
            </a:r>
          </a:p>
          <a:p>
            <a:pPr fontAlgn="base">
              <a:spcBef>
                <a:spcPct val="0"/>
              </a:spcBef>
              <a:spcAft>
                <a:spcPct val="0"/>
              </a:spcAft>
              <a:defRPr/>
            </a:pPr>
            <a:endParaRPr lang="en-US" dirty="0">
              <a:cs typeface="Arial" charset="0"/>
            </a:endParaRPr>
          </a:p>
        </p:txBody>
      </p:sp>
      <p:sp>
        <p:nvSpPr>
          <p:cNvPr id="53252" name="Content Placeholder 2"/>
          <p:cNvSpPr>
            <a:spLocks noGrp="1"/>
          </p:cNvSpPr>
          <p:nvPr>
            <p:ph idx="1"/>
          </p:nvPr>
        </p:nvSpPr>
        <p:spPr/>
        <p:txBody>
          <a:bodyPr/>
          <a:lstStyle/>
          <a:p>
            <a:pPr eaLnBrk="1" hangingPunct="1"/>
            <a:endParaRPr lang="en-US" smtClean="0"/>
          </a:p>
        </p:txBody>
      </p:sp>
      <p:pic>
        <p:nvPicPr>
          <p:cNvPr id="53253" name="Picture 2" descr="C:\Users\DUNCKJ\AppData\Local\Microsoft\Windows\Temporary Internet Files\Content.Outlook\B7M8EQ20\New Pedestrian Safety Initiative Chart (2).jpg"/>
          <p:cNvPicPr>
            <a:picLocks noChangeAspect="1" noChangeArrowheads="1"/>
          </p:cNvPicPr>
          <p:nvPr/>
        </p:nvPicPr>
        <p:blipFill>
          <a:blip r:embed="rId2" cstate="print"/>
          <a:srcRect/>
          <a:stretch>
            <a:fillRect/>
          </a:stretch>
        </p:blipFill>
        <p:spPr bwMode="auto">
          <a:xfrm>
            <a:off x="457200" y="1219200"/>
            <a:ext cx="7543800" cy="536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Officer Education</a:t>
            </a:r>
            <a:endParaRPr lang="en-US" dirty="0"/>
          </a:p>
        </p:txBody>
      </p:sp>
      <p:sp>
        <p:nvSpPr>
          <p:cNvPr id="3" name="Content Placeholder 2"/>
          <p:cNvSpPr>
            <a:spLocks noGrp="1"/>
          </p:cNvSpPr>
          <p:nvPr>
            <p:ph idx="1"/>
          </p:nvPr>
        </p:nvSpPr>
        <p:spPr>
          <a:xfrm>
            <a:off x="457200" y="914400"/>
            <a:ext cx="7620000" cy="4800600"/>
          </a:xfrm>
        </p:spPr>
        <p:txBody>
          <a:bodyPr rtlCol="0">
            <a:normAutofit/>
          </a:bodyPr>
          <a:lstStyle/>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r>
              <a:rPr lang="en-US" sz="2800" dirty="0" smtClean="0"/>
              <a:t>Educate officers on pedestrian traffic laws</a:t>
            </a:r>
          </a:p>
          <a:p>
            <a:pPr marL="640080" lvl="1" eaLnBrk="1" fontAlgn="auto" hangingPunct="1">
              <a:spcAft>
                <a:spcPts val="0"/>
              </a:spcAft>
              <a:buFont typeface="Arial" pitchFamily="34" charset="0"/>
              <a:buChar char="•"/>
              <a:defRPr/>
            </a:pPr>
            <a:r>
              <a:rPr lang="en-US" sz="2400" dirty="0" smtClean="0"/>
              <a:t>Officers more likely to enforce if they have knowledge</a:t>
            </a:r>
          </a:p>
          <a:p>
            <a:pPr marL="640080" lvl="1" eaLnBrk="1" fontAlgn="auto" hangingPunct="1">
              <a:spcAft>
                <a:spcPts val="0"/>
              </a:spcAft>
              <a:buFont typeface="Arial" pitchFamily="34" charset="0"/>
              <a:buChar char="•"/>
              <a:defRPr/>
            </a:pPr>
            <a:r>
              <a:rPr lang="en-US" sz="2400" dirty="0" smtClean="0"/>
              <a:t>Knowledge is power</a:t>
            </a:r>
          </a:p>
          <a:p>
            <a:pPr marL="114300" indent="0" eaLnBrk="1" fontAlgn="auto" hangingPunct="1">
              <a:spcAft>
                <a:spcPts val="0"/>
              </a:spcAft>
              <a:buFont typeface="Arial" pitchFamily="34" charset="0"/>
              <a:buNone/>
              <a:defRPr/>
            </a:pPr>
            <a:endParaRPr lang="en-US" dirty="0" smtClean="0"/>
          </a:p>
          <a:p>
            <a:pPr marL="114300" indent="0" eaLnBrk="1" fontAlgn="auto" hangingPunct="1">
              <a:spcAft>
                <a:spcPts val="0"/>
              </a:spcAft>
              <a:buFont typeface="Arial" pitchFamily="34" charset="0"/>
              <a:buNone/>
              <a:defRPr/>
            </a:pPr>
            <a:endParaRPr lang="en-US" dirty="0" smtClean="0"/>
          </a:p>
          <a:p>
            <a:pPr marL="114300" indent="0" eaLnBrk="1" fontAlgn="auto" hangingPunct="1">
              <a:spcAft>
                <a:spcPts val="0"/>
              </a:spcAft>
              <a:buFont typeface="Arial" pitchFamily="34" charset="0"/>
              <a:buNone/>
              <a:defRPr/>
            </a:pPr>
            <a:endParaRPr lang="en-US" dirty="0" smtClean="0"/>
          </a:p>
          <a:p>
            <a:pPr marL="114300" indent="0" eaLnBrk="1" fontAlgn="auto" hangingPunct="1">
              <a:spcAft>
                <a:spcPts val="0"/>
              </a:spcAft>
              <a:buFont typeface="Arial" pitchFamily="34" charset="0"/>
              <a:buNone/>
              <a:defRPr/>
            </a:pPr>
            <a:endParaRPr lang="en-US" dirty="0" smtClean="0"/>
          </a:p>
          <a:p>
            <a:pPr marL="114300" indent="0" eaLnBrk="1" fontAlgn="auto" hangingPunct="1">
              <a:spcAft>
                <a:spcPts val="0"/>
              </a:spcAft>
              <a:buFont typeface="Arial" pitchFamily="34" charset="0"/>
              <a:buNone/>
              <a:defRPr/>
            </a:pPr>
            <a:endParaRPr lang="en-US" dirty="0" smtClean="0"/>
          </a:p>
          <a:p>
            <a:pPr marL="114300" indent="0" eaLnBrk="1" fontAlgn="auto" hangingPunct="1">
              <a:spcAft>
                <a:spcPts val="0"/>
              </a:spcAft>
              <a:buFont typeface="Arial" pitchFamily="34" charset="0"/>
              <a:buNone/>
              <a:defRPr/>
            </a:pPr>
            <a:endParaRPr lang="en-US" dirty="0"/>
          </a:p>
        </p:txBody>
      </p:sp>
      <p:sp>
        <p:nvSpPr>
          <p:cNvPr id="24579" name="Slide Number Placeholder 3"/>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3B60C497-6824-4FBD-A92D-307228537F2F}" type="slidenum">
              <a:rPr lang="en-US">
                <a:cs typeface="Arial" charset="0"/>
              </a:rPr>
              <a:pPr fontAlgn="base">
                <a:spcBef>
                  <a:spcPct val="0"/>
                </a:spcBef>
                <a:spcAft>
                  <a:spcPct val="0"/>
                </a:spcAft>
                <a:defRPr/>
              </a:pPr>
              <a:t>20</a:t>
            </a:fld>
            <a:endParaRPr lang="en-US">
              <a:cs typeface="Arial" charset="0"/>
            </a:endParaRPr>
          </a:p>
        </p:txBody>
      </p:sp>
      <p:pic>
        <p:nvPicPr>
          <p:cNvPr id="26628" name="Picture 2" descr="C:\Users\smallje\Desktop\work phone\IMG_20131127_193720_129.jpg"/>
          <p:cNvPicPr>
            <a:picLocks noChangeAspect="1" noChangeArrowheads="1"/>
          </p:cNvPicPr>
          <p:nvPr/>
        </p:nvPicPr>
        <p:blipFill>
          <a:blip r:embed="rId2" cstate="print"/>
          <a:srcRect/>
          <a:stretch>
            <a:fillRect/>
          </a:stretch>
        </p:blipFill>
        <p:spPr bwMode="auto">
          <a:xfrm>
            <a:off x="609600" y="3568700"/>
            <a:ext cx="3657600" cy="2057400"/>
          </a:xfrm>
          <a:prstGeom prst="rect">
            <a:avLst/>
          </a:prstGeom>
          <a:noFill/>
          <a:ln w="9525">
            <a:noFill/>
            <a:miter lim="800000"/>
            <a:headEnd/>
            <a:tailEnd/>
          </a:ln>
        </p:spPr>
      </p:pic>
      <p:pic>
        <p:nvPicPr>
          <p:cNvPr id="26629" name="Picture 3" descr="C:\Users\smallje\Desktop\work phone\IMG_20131127_200203_632.jpg"/>
          <p:cNvPicPr>
            <a:picLocks noChangeAspect="1" noChangeArrowheads="1"/>
          </p:cNvPicPr>
          <p:nvPr/>
        </p:nvPicPr>
        <p:blipFill>
          <a:blip r:embed="rId3" cstate="print"/>
          <a:srcRect/>
          <a:stretch>
            <a:fillRect/>
          </a:stretch>
        </p:blipFill>
        <p:spPr bwMode="auto">
          <a:xfrm>
            <a:off x="4572000" y="3568700"/>
            <a:ext cx="3657600" cy="2057400"/>
          </a:xfrm>
          <a:prstGeom prst="rect">
            <a:avLst/>
          </a:prstGeom>
          <a:noFill/>
          <a:ln w="9525">
            <a:noFill/>
            <a:miter lim="800000"/>
            <a:headEnd/>
            <a:tailEnd/>
          </a:ln>
        </p:spPr>
      </p:pic>
      <p:sp>
        <p:nvSpPr>
          <p:cNvPr id="24582" name="Footer Placeholder 6"/>
          <p:cNvSpPr>
            <a:spLocks noGrp="1"/>
          </p:cNvSpPr>
          <p:nvPr>
            <p:ph type="ftr" sz="quarter" idx="11"/>
          </p:nvPr>
        </p:nvSpPr>
        <p:spPr bwMode="auto">
          <a:xfrm rot="16200000">
            <a:off x="6063456" y="2524919"/>
            <a:ext cx="5414963"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cs typeface="Arial" charset="0"/>
              </a:rPr>
              <a:t>Comprehensive Pedestrian Enforcement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Enforcement Operations</a:t>
            </a:r>
            <a:endParaRPr lang="en-US" dirty="0"/>
          </a:p>
        </p:txBody>
      </p:sp>
      <p:sp>
        <p:nvSpPr>
          <p:cNvPr id="25602" name="Slide Number Placeholder 3"/>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AFB2E1EA-8A37-4EE8-B3B0-BC9323C8A15B}" type="slidenum">
              <a:rPr lang="en-US">
                <a:cs typeface="Arial" charset="0"/>
              </a:rPr>
              <a:pPr fontAlgn="base">
                <a:spcBef>
                  <a:spcPct val="0"/>
                </a:spcBef>
                <a:spcAft>
                  <a:spcPct val="0"/>
                </a:spcAft>
                <a:defRPr/>
              </a:pPr>
              <a:t>21</a:t>
            </a:fld>
            <a:endParaRPr lang="en-US">
              <a:cs typeface="Arial" charset="0"/>
            </a:endParaRPr>
          </a:p>
        </p:txBody>
      </p:sp>
      <p:sp>
        <p:nvSpPr>
          <p:cNvPr id="25603" name="Footer Placeholder 6"/>
          <p:cNvSpPr>
            <a:spLocks noGrp="1"/>
          </p:cNvSpPr>
          <p:nvPr>
            <p:ph type="ftr" sz="quarter" idx="11"/>
          </p:nvPr>
        </p:nvSpPr>
        <p:spPr bwMode="auto">
          <a:xfrm rot="16200000">
            <a:off x="6063456" y="2524919"/>
            <a:ext cx="5414963"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cs typeface="Arial" charset="0"/>
              </a:rPr>
              <a:t>Comprehensive Pedestrian Enforcement</a:t>
            </a:r>
          </a:p>
        </p:txBody>
      </p:sp>
      <p:pic>
        <p:nvPicPr>
          <p:cNvPr id="27652" name="Picture 2" descr="http://0.tqn.com/d/webclipart/1/0/_/3/6/Police-Officer.png"/>
          <p:cNvPicPr>
            <a:picLocks noGrp="1" noChangeAspect="1" noChangeArrowheads="1"/>
          </p:cNvPicPr>
          <p:nvPr>
            <p:ph idx="1"/>
          </p:nvPr>
        </p:nvPicPr>
        <p:blipFill>
          <a:blip r:embed="rId2" cstate="print"/>
          <a:srcRect/>
          <a:stretch>
            <a:fillRect/>
          </a:stretch>
        </p:blipFill>
        <p:spPr>
          <a:xfrm>
            <a:off x="3429000" y="1219200"/>
            <a:ext cx="1600200" cy="5392738"/>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Enforcement </a:t>
            </a:r>
            <a:endParaRPr lang="en-US" dirty="0"/>
          </a:p>
        </p:txBody>
      </p:sp>
      <p:sp>
        <p:nvSpPr>
          <p:cNvPr id="28674" name="Content Placeholder 2"/>
          <p:cNvSpPr>
            <a:spLocks noGrp="1"/>
          </p:cNvSpPr>
          <p:nvPr>
            <p:ph idx="1"/>
          </p:nvPr>
        </p:nvSpPr>
        <p:spPr/>
        <p:txBody>
          <a:bodyPr/>
          <a:lstStyle/>
          <a:p>
            <a:pPr eaLnBrk="1" hangingPunct="1"/>
            <a:r>
              <a:rPr lang="en-US" sz="2800" smtClean="0"/>
              <a:t>Team Approach</a:t>
            </a:r>
          </a:p>
          <a:p>
            <a:pPr lvl="1" eaLnBrk="1" hangingPunct="1"/>
            <a:r>
              <a:rPr lang="en-US" sz="2600" smtClean="0"/>
              <a:t>Increase citizen contacts</a:t>
            </a:r>
          </a:p>
          <a:p>
            <a:pPr lvl="1" eaLnBrk="1" hangingPunct="1"/>
            <a:r>
              <a:rPr lang="en-US" sz="2600" smtClean="0"/>
              <a:t>Officer safety</a:t>
            </a:r>
          </a:p>
          <a:p>
            <a:pPr eaLnBrk="1" hangingPunct="1"/>
            <a:r>
              <a:rPr lang="en-US" sz="2800" smtClean="0"/>
              <a:t>Highly motivated officers</a:t>
            </a:r>
          </a:p>
          <a:p>
            <a:pPr eaLnBrk="1" hangingPunct="1"/>
            <a:r>
              <a:rPr lang="en-US" sz="2800" smtClean="0"/>
              <a:t>Identify times and locations based on crash data</a:t>
            </a:r>
          </a:p>
          <a:p>
            <a:pPr lvl="1" eaLnBrk="1" hangingPunct="1"/>
            <a:r>
              <a:rPr lang="en-US" sz="2400" smtClean="0"/>
              <a:t>High Incidence Areas</a:t>
            </a:r>
          </a:p>
          <a:p>
            <a:pPr lvl="1" eaLnBrk="1" hangingPunct="1"/>
            <a:r>
              <a:rPr lang="en-US" sz="2400" smtClean="0"/>
              <a:t>Crosswalk stings</a:t>
            </a:r>
          </a:p>
          <a:p>
            <a:pPr eaLnBrk="1" hangingPunct="1"/>
            <a:r>
              <a:rPr lang="en-US" sz="2800" smtClean="0"/>
              <a:t>Both pedestrians and drivers are charged</a:t>
            </a:r>
          </a:p>
          <a:p>
            <a:pPr eaLnBrk="1" hangingPunct="1"/>
            <a:r>
              <a:rPr lang="en-US" sz="2800" smtClean="0"/>
              <a:t>Tickets not warnings</a:t>
            </a:r>
          </a:p>
        </p:txBody>
      </p:sp>
      <p:sp>
        <p:nvSpPr>
          <p:cNvPr id="26627" name="Slide Number Placeholder 3"/>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8162B002-2C53-4FA6-8B73-BE5E89CE24EF}" type="slidenum">
              <a:rPr lang="en-US">
                <a:cs typeface="Arial" charset="0"/>
              </a:rPr>
              <a:pPr fontAlgn="base">
                <a:spcBef>
                  <a:spcPct val="0"/>
                </a:spcBef>
                <a:spcAft>
                  <a:spcPct val="0"/>
                </a:spcAft>
                <a:defRPr/>
              </a:pPr>
              <a:t>22</a:t>
            </a:fld>
            <a:endParaRPr lang="en-US">
              <a:cs typeface="Arial" charset="0"/>
            </a:endParaRPr>
          </a:p>
        </p:txBody>
      </p:sp>
      <p:sp>
        <p:nvSpPr>
          <p:cNvPr id="26628" name="Footer Placeholder 6"/>
          <p:cNvSpPr>
            <a:spLocks noGrp="1"/>
          </p:cNvSpPr>
          <p:nvPr>
            <p:ph type="ftr" sz="quarter" idx="11"/>
          </p:nvPr>
        </p:nvSpPr>
        <p:spPr bwMode="auto">
          <a:xfrm rot="16200000">
            <a:off x="6063456" y="2524919"/>
            <a:ext cx="5414963"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cs typeface="Arial" charset="0"/>
              </a:rPr>
              <a:t>Comprehensive Pedestrian Enforcement</a:t>
            </a:r>
          </a:p>
        </p:txBody>
      </p:sp>
      <p:pic>
        <p:nvPicPr>
          <p:cNvPr id="28677" name="Picture 5"/>
          <p:cNvPicPr>
            <a:picLocks noChangeAspect="1"/>
          </p:cNvPicPr>
          <p:nvPr/>
        </p:nvPicPr>
        <p:blipFill>
          <a:blip r:embed="rId2" cstate="print"/>
          <a:srcRect/>
          <a:stretch>
            <a:fillRect/>
          </a:stretch>
        </p:blipFill>
        <p:spPr bwMode="auto">
          <a:xfrm>
            <a:off x="4724400" y="1417638"/>
            <a:ext cx="2895600" cy="217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1"/>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2A22A507-F126-4E51-B1A3-1745DBF1B719}" type="slidenum">
              <a:rPr lang="en-US">
                <a:cs typeface="Arial" charset="0"/>
              </a:rPr>
              <a:pPr fontAlgn="base">
                <a:spcBef>
                  <a:spcPct val="0"/>
                </a:spcBef>
                <a:spcAft>
                  <a:spcPct val="0"/>
                </a:spcAft>
                <a:defRPr/>
              </a:pPr>
              <a:t>23</a:t>
            </a:fld>
            <a:endParaRPr lang="en-US">
              <a:cs typeface="Arial" charset="0"/>
            </a:endParaRPr>
          </a:p>
        </p:txBody>
      </p:sp>
      <p:graphicFrame>
        <p:nvGraphicFramePr>
          <p:cNvPr id="3" name="Chart 2"/>
          <p:cNvGraphicFramePr>
            <a:graphicFrameLocks noGrp="1"/>
          </p:cNvGraphicFramePr>
          <p:nvPr/>
        </p:nvGraphicFramePr>
        <p:xfrm>
          <a:off x="457200" y="304800"/>
          <a:ext cx="7608939" cy="5887474"/>
        </p:xfrm>
        <a:graphic>
          <a:graphicData uri="http://schemas.openxmlformats.org/drawingml/2006/chart">
            <c:chart xmlns:c="http://schemas.openxmlformats.org/drawingml/2006/chart" xmlns:r="http://schemas.openxmlformats.org/officeDocument/2006/relationships" r:id="rId2"/>
          </a:graphicData>
        </a:graphic>
      </p:graphicFrame>
      <p:sp>
        <p:nvSpPr>
          <p:cNvPr id="27651" name="Footer Placeholder 6"/>
          <p:cNvSpPr>
            <a:spLocks noGrp="1"/>
          </p:cNvSpPr>
          <p:nvPr>
            <p:ph type="ftr" sz="quarter" idx="11"/>
          </p:nvPr>
        </p:nvSpPr>
        <p:spPr bwMode="auto">
          <a:xfrm rot="16200000">
            <a:off x="6063456" y="2524919"/>
            <a:ext cx="5414963"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cs typeface="Arial" charset="0"/>
              </a:rPr>
              <a:t>Comprehensive Pedestrian Enforcement</a:t>
            </a:r>
          </a:p>
        </p:txBody>
      </p:sp>
      <p:sp>
        <p:nvSpPr>
          <p:cNvPr id="4" name="TextBox 3"/>
          <p:cNvSpPr txBox="1"/>
          <p:nvPr/>
        </p:nvSpPr>
        <p:spPr>
          <a:xfrm>
            <a:off x="2286000" y="1784350"/>
            <a:ext cx="2209800" cy="923925"/>
          </a:xfrm>
          <a:prstGeom prst="rect">
            <a:avLst/>
          </a:prstGeom>
          <a:solidFill>
            <a:schemeClr val="tx1">
              <a:lumMod val="50000"/>
              <a:lumOff val="50000"/>
            </a:schemeClr>
          </a:solidFill>
        </p:spPr>
        <p:txBody>
          <a:bodyPr>
            <a:spAutoFit/>
          </a:bodyPr>
          <a:lstStyle/>
          <a:p>
            <a:pPr algn="ctr" fontAlgn="auto">
              <a:spcBef>
                <a:spcPts val="0"/>
              </a:spcBef>
              <a:spcAft>
                <a:spcPts val="0"/>
              </a:spcAft>
              <a:defRPr/>
            </a:pPr>
            <a:r>
              <a:rPr lang="en-US" b="1" dirty="0">
                <a:solidFill>
                  <a:schemeClr val="bg1"/>
                </a:solidFill>
                <a:latin typeface="+mn-lt"/>
                <a:cs typeface="+mn-cs"/>
              </a:rPr>
              <a:t>Three-Year Citation Total:</a:t>
            </a:r>
          </a:p>
          <a:p>
            <a:pPr algn="ctr" fontAlgn="auto">
              <a:spcBef>
                <a:spcPts val="0"/>
              </a:spcBef>
              <a:spcAft>
                <a:spcPts val="0"/>
              </a:spcAft>
              <a:defRPr/>
            </a:pPr>
            <a:r>
              <a:rPr lang="en-US" b="1" dirty="0">
                <a:solidFill>
                  <a:schemeClr val="bg1"/>
                </a:solidFill>
                <a:latin typeface="+mn-lt"/>
                <a:cs typeface="+mn-cs"/>
              </a:rPr>
              <a:t>2,967</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Enforcement (Continued)</a:t>
            </a:r>
            <a:endParaRPr lang="en-US" dirty="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sz="2800" dirty="0" smtClean="0"/>
              <a:t>Pedestrian Violations</a:t>
            </a:r>
          </a:p>
          <a:p>
            <a:pPr marL="640080" lvl="1" eaLnBrk="1" fontAlgn="auto" hangingPunct="1">
              <a:spcAft>
                <a:spcPts val="0"/>
              </a:spcAft>
              <a:buFont typeface="Arial" pitchFamily="34" charset="0"/>
              <a:buChar char="•"/>
              <a:defRPr/>
            </a:pPr>
            <a:r>
              <a:rPr lang="en-US" sz="2400" dirty="0" smtClean="0"/>
              <a:t>Midblock crossing</a:t>
            </a:r>
          </a:p>
          <a:p>
            <a:pPr marL="640080" lvl="1" eaLnBrk="1" fontAlgn="auto" hangingPunct="1">
              <a:spcAft>
                <a:spcPts val="0"/>
              </a:spcAft>
              <a:buFont typeface="Arial" pitchFamily="34" charset="0"/>
              <a:buChar char="•"/>
              <a:defRPr/>
            </a:pPr>
            <a:r>
              <a:rPr lang="en-US" sz="2400" dirty="0" smtClean="0"/>
              <a:t>Crossing against the signal</a:t>
            </a:r>
          </a:p>
          <a:p>
            <a:pPr marL="640080" lvl="1" eaLnBrk="1" fontAlgn="auto" hangingPunct="1">
              <a:spcAft>
                <a:spcPts val="0"/>
              </a:spcAft>
              <a:buFont typeface="Arial" pitchFamily="34" charset="0"/>
              <a:buChar char="•"/>
              <a:defRPr/>
            </a:pPr>
            <a:r>
              <a:rPr lang="en-US" sz="2400" dirty="0" smtClean="0"/>
              <a:t>Crossing unsafely</a:t>
            </a:r>
          </a:p>
          <a:p>
            <a:pPr marL="114300" indent="0"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r>
              <a:rPr lang="en-US" sz="2800" dirty="0" smtClean="0"/>
              <a:t>Driver Violations</a:t>
            </a:r>
          </a:p>
          <a:p>
            <a:pPr marL="640080" lvl="1" eaLnBrk="1" fontAlgn="auto" hangingPunct="1">
              <a:spcAft>
                <a:spcPts val="0"/>
              </a:spcAft>
              <a:buFont typeface="Arial" pitchFamily="34" charset="0"/>
              <a:buChar char="•"/>
              <a:defRPr/>
            </a:pPr>
            <a:r>
              <a:rPr lang="en-US" sz="2400" dirty="0" smtClean="0"/>
              <a:t>Failing to yield right of way in crosswalk</a:t>
            </a:r>
          </a:p>
          <a:p>
            <a:pPr marL="640080" lvl="1" eaLnBrk="1" fontAlgn="auto" hangingPunct="1">
              <a:spcAft>
                <a:spcPts val="0"/>
              </a:spcAft>
              <a:buFont typeface="Arial" pitchFamily="34" charset="0"/>
              <a:buChar char="•"/>
              <a:defRPr/>
            </a:pPr>
            <a:r>
              <a:rPr lang="en-US" sz="2400" dirty="0" smtClean="0"/>
              <a:t>Failing to yield on left and right turns</a:t>
            </a:r>
          </a:p>
          <a:p>
            <a:pPr marL="640080" lvl="1" eaLnBrk="1" fontAlgn="auto" hangingPunct="1">
              <a:spcAft>
                <a:spcPts val="0"/>
              </a:spcAft>
              <a:buFont typeface="Arial" pitchFamily="34" charset="0"/>
              <a:buChar char="•"/>
              <a:defRPr/>
            </a:pPr>
            <a:r>
              <a:rPr lang="en-US" sz="2400" dirty="0" smtClean="0"/>
              <a:t>Speed enforcement</a:t>
            </a:r>
          </a:p>
          <a:p>
            <a:pPr marL="640080" lvl="1" eaLnBrk="1" fontAlgn="auto" hangingPunct="1">
              <a:spcAft>
                <a:spcPts val="0"/>
              </a:spcAft>
              <a:buFont typeface="Arial" pitchFamily="34" charset="0"/>
              <a:buNone/>
              <a:defRPr/>
            </a:pPr>
            <a:endParaRPr lang="en-US" dirty="0" smtClean="0"/>
          </a:p>
          <a:p>
            <a:pPr marL="114300" indent="0" eaLnBrk="1" fontAlgn="auto" hangingPunct="1">
              <a:spcAft>
                <a:spcPts val="0"/>
              </a:spcAft>
              <a:buFont typeface="Arial" pitchFamily="34" charset="0"/>
              <a:buNone/>
              <a:defRPr/>
            </a:pPr>
            <a:r>
              <a:rPr lang="en-US" dirty="0" smtClean="0"/>
              <a:t>     </a:t>
            </a:r>
            <a:endParaRPr lang="en-US" dirty="0"/>
          </a:p>
        </p:txBody>
      </p:sp>
      <p:sp>
        <p:nvSpPr>
          <p:cNvPr id="28675" name="Slide Number Placeholder 3"/>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B2451A00-0CE1-4F75-821C-31898D7B161B}" type="slidenum">
              <a:rPr lang="en-US">
                <a:cs typeface="Arial" charset="0"/>
              </a:rPr>
              <a:pPr fontAlgn="base">
                <a:spcBef>
                  <a:spcPct val="0"/>
                </a:spcBef>
                <a:spcAft>
                  <a:spcPct val="0"/>
                </a:spcAft>
                <a:defRPr/>
              </a:pPr>
              <a:t>24</a:t>
            </a:fld>
            <a:endParaRPr lang="en-US">
              <a:cs typeface="Arial" charset="0"/>
            </a:endParaRPr>
          </a:p>
        </p:txBody>
      </p:sp>
      <p:sp>
        <p:nvSpPr>
          <p:cNvPr id="28676" name="Footer Placeholder 6"/>
          <p:cNvSpPr>
            <a:spLocks noGrp="1"/>
          </p:cNvSpPr>
          <p:nvPr>
            <p:ph type="ftr" sz="quarter" idx="11"/>
          </p:nvPr>
        </p:nvSpPr>
        <p:spPr bwMode="auto">
          <a:xfrm rot="16200000">
            <a:off x="6063456" y="2524919"/>
            <a:ext cx="5414963"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cs typeface="Arial" charset="0"/>
              </a:rPr>
              <a:t>Comprehensive Pedestrian Enforcement</a:t>
            </a:r>
          </a:p>
        </p:txBody>
      </p:sp>
      <p:pic>
        <p:nvPicPr>
          <p:cNvPr id="30725" name="Picture 5"/>
          <p:cNvPicPr>
            <a:picLocks noChangeAspect="1"/>
          </p:cNvPicPr>
          <p:nvPr/>
        </p:nvPicPr>
        <p:blipFill>
          <a:blip r:embed="rId2" cstate="print"/>
          <a:srcRect l="25835" t="23749" r="14166" b="5000"/>
          <a:stretch>
            <a:fillRect/>
          </a:stretch>
        </p:blipFill>
        <p:spPr bwMode="auto">
          <a:xfrm>
            <a:off x="4648200" y="1524000"/>
            <a:ext cx="1752600" cy="1524000"/>
          </a:xfrm>
          <a:prstGeom prst="rect">
            <a:avLst/>
          </a:prstGeom>
          <a:noFill/>
          <a:ln w="9525">
            <a:noFill/>
            <a:miter lim="800000"/>
            <a:headEnd/>
            <a:tailEnd/>
          </a:ln>
        </p:spPr>
      </p:pic>
      <p:pic>
        <p:nvPicPr>
          <p:cNvPr id="30726" name="Picture 6"/>
          <p:cNvPicPr>
            <a:picLocks noChangeAspect="1"/>
          </p:cNvPicPr>
          <p:nvPr/>
        </p:nvPicPr>
        <p:blipFill>
          <a:blip r:embed="rId3" cstate="print"/>
          <a:srcRect l="26666" t="11249" b="15001"/>
          <a:stretch>
            <a:fillRect/>
          </a:stretch>
        </p:blipFill>
        <p:spPr bwMode="auto">
          <a:xfrm>
            <a:off x="6477000" y="2667000"/>
            <a:ext cx="1817688" cy="1219200"/>
          </a:xfrm>
          <a:prstGeom prst="rect">
            <a:avLst/>
          </a:prstGeom>
          <a:noFill/>
          <a:ln w="9525">
            <a:noFill/>
            <a:miter lim="800000"/>
            <a:headEnd/>
            <a:tailEnd/>
          </a:ln>
        </p:spPr>
      </p:pic>
      <p:pic>
        <p:nvPicPr>
          <p:cNvPr id="30727" name="Picture 2" descr="C:\Users\smallje\Desktop\work phone\IMG_20130509_123910_811.jpg"/>
          <p:cNvPicPr>
            <a:picLocks noChangeAspect="1" noChangeArrowheads="1"/>
          </p:cNvPicPr>
          <p:nvPr/>
        </p:nvPicPr>
        <p:blipFill>
          <a:blip r:embed="rId4" cstate="print"/>
          <a:srcRect/>
          <a:stretch>
            <a:fillRect/>
          </a:stretch>
        </p:blipFill>
        <p:spPr bwMode="auto">
          <a:xfrm>
            <a:off x="1981200" y="5257800"/>
            <a:ext cx="2573338" cy="1447800"/>
          </a:xfrm>
          <a:prstGeom prst="rect">
            <a:avLst/>
          </a:prstGeom>
          <a:noFill/>
          <a:ln w="9525">
            <a:noFill/>
            <a:miter lim="800000"/>
            <a:headEnd/>
            <a:tailEnd/>
          </a:ln>
        </p:spPr>
      </p:pic>
      <p:pic>
        <p:nvPicPr>
          <p:cNvPr id="30728" name="Picture 3" descr="C:\Users\smallje\Desktop\work phone\IMG_20130509_131625_820.jpg"/>
          <p:cNvPicPr>
            <a:picLocks noChangeAspect="1" noChangeArrowheads="1"/>
          </p:cNvPicPr>
          <p:nvPr/>
        </p:nvPicPr>
        <p:blipFill>
          <a:blip r:embed="rId5" cstate="print"/>
          <a:srcRect/>
          <a:stretch>
            <a:fillRect/>
          </a:stretch>
        </p:blipFill>
        <p:spPr bwMode="auto">
          <a:xfrm>
            <a:off x="5105400" y="5257800"/>
            <a:ext cx="2590800" cy="1457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Crosswalk Sting</a:t>
            </a:r>
            <a:endParaRPr lang="en-US" dirty="0"/>
          </a:p>
        </p:txBody>
      </p:sp>
      <p:sp>
        <p:nvSpPr>
          <p:cNvPr id="29698" name="Slide Number Placeholder 3"/>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14F77986-5178-4655-BB94-D3C5B24FE421}" type="slidenum">
              <a:rPr lang="en-US">
                <a:cs typeface="Arial" charset="0"/>
              </a:rPr>
              <a:pPr fontAlgn="base">
                <a:spcBef>
                  <a:spcPct val="0"/>
                </a:spcBef>
                <a:spcAft>
                  <a:spcPct val="0"/>
                </a:spcAft>
                <a:defRPr/>
              </a:pPr>
              <a:t>25</a:t>
            </a:fld>
            <a:endParaRPr lang="en-US">
              <a:cs typeface="Arial" charset="0"/>
            </a:endParaRPr>
          </a:p>
        </p:txBody>
      </p:sp>
      <p:pic>
        <p:nvPicPr>
          <p:cNvPr id="31747" name="Picture 2"/>
          <p:cNvPicPr>
            <a:picLocks noGrp="1" noChangeAspect="1" noChangeArrowheads="1"/>
          </p:cNvPicPr>
          <p:nvPr>
            <p:ph idx="1"/>
          </p:nvPr>
        </p:nvPicPr>
        <p:blipFill>
          <a:blip r:embed="rId2" cstate="print"/>
          <a:srcRect/>
          <a:stretch>
            <a:fillRect/>
          </a:stretch>
        </p:blipFill>
        <p:spPr>
          <a:xfrm>
            <a:off x="762000" y="1524000"/>
            <a:ext cx="6935788" cy="5199063"/>
          </a:xfrm>
        </p:spPr>
      </p:pic>
      <p:sp>
        <p:nvSpPr>
          <p:cNvPr id="29700" name="Footer Placeholder 6"/>
          <p:cNvSpPr>
            <a:spLocks noGrp="1"/>
          </p:cNvSpPr>
          <p:nvPr>
            <p:ph type="ftr" sz="quarter" idx="11"/>
          </p:nvPr>
        </p:nvSpPr>
        <p:spPr bwMode="auto">
          <a:xfrm rot="16200000">
            <a:off x="6063456" y="2524919"/>
            <a:ext cx="5414963"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cs typeface="Arial" charset="0"/>
              </a:rPr>
              <a:t>Comprehensive Pedestrian Enforcement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4000" dirty="0" smtClean="0"/>
              <a:t>Crosswalk “Stings”</a:t>
            </a:r>
            <a:endParaRPr lang="en-US" sz="4000" dirty="0"/>
          </a:p>
        </p:txBody>
      </p:sp>
      <p:sp>
        <p:nvSpPr>
          <p:cNvPr id="30722" name="Slide Number Placeholder 3"/>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2733792C-FE86-4F63-A31A-110D3B3E1CC3}" type="slidenum">
              <a:rPr lang="en-US">
                <a:cs typeface="Arial" charset="0"/>
              </a:rPr>
              <a:pPr fontAlgn="base">
                <a:spcBef>
                  <a:spcPct val="0"/>
                </a:spcBef>
                <a:spcAft>
                  <a:spcPct val="0"/>
                </a:spcAft>
                <a:defRPr/>
              </a:pPr>
              <a:t>26</a:t>
            </a:fld>
            <a:endParaRPr lang="en-US">
              <a:cs typeface="Arial" charset="0"/>
            </a:endParaRPr>
          </a:p>
        </p:txBody>
      </p:sp>
      <p:sp>
        <p:nvSpPr>
          <p:cNvPr id="32771" name="Slide Number Placeholder 2"/>
          <p:cNvSpPr>
            <a:spLocks/>
          </p:cNvSpPr>
          <p:nvPr/>
        </p:nvSpPr>
        <p:spPr bwMode="auto">
          <a:xfrm>
            <a:off x="8531225" y="5648325"/>
            <a:ext cx="549275" cy="396875"/>
          </a:xfrm>
          <a:prstGeom prst="bracketPair">
            <a:avLst>
              <a:gd name="adj" fmla="val 17949"/>
            </a:avLst>
          </a:prstGeom>
          <a:noFill/>
          <a:ln w="19050">
            <a:solidFill>
              <a:srgbClr val="FFFFFF"/>
            </a:solidFill>
            <a:round/>
            <a:headEnd/>
            <a:tailEnd/>
          </a:ln>
        </p:spPr>
        <p:txBody>
          <a:bodyPr lIns="0" tIns="0" rIns="0" bIns="0" anchor="ctr"/>
          <a:lstStyle/>
          <a:p>
            <a:pPr algn="ctr"/>
            <a:fld id="{C08883A2-8214-421E-9A1C-00765871B37B}" type="slidenum">
              <a:rPr lang="en-US">
                <a:solidFill>
                  <a:srgbClr val="FFFFFF"/>
                </a:solidFill>
                <a:latin typeface="Calibri" pitchFamily="34" charset="0"/>
              </a:rPr>
              <a:pPr algn="ctr"/>
              <a:t>26</a:t>
            </a:fld>
            <a:endParaRPr lang="en-US">
              <a:solidFill>
                <a:srgbClr val="FFFFFF"/>
              </a:solidFill>
              <a:latin typeface="Calibri" pitchFamily="34" charset="0"/>
            </a:endParaRPr>
          </a:p>
        </p:txBody>
      </p:sp>
      <p:pic>
        <p:nvPicPr>
          <p:cNvPr id="8" name="Shape">
            <a:hlinkClick r:id="" action="ppaction://media"/>
          </p:cNvPr>
          <p:cNvPicPr>
            <a:picLocks noRot="1" noChangeAspect="1"/>
          </p:cNvPicPr>
          <p:nvPr>
            <a:videoFile r:link="rId1"/>
          </p:nvPr>
        </p:nvPicPr>
        <p:blipFill>
          <a:blip r:embed="rId3" cstate="print"/>
          <a:srcRect/>
          <a:stretch>
            <a:fillRect/>
          </a:stretch>
        </p:blipFill>
        <p:spPr bwMode="auto">
          <a:xfrm>
            <a:off x="449263" y="1447800"/>
            <a:ext cx="7808912" cy="4398963"/>
          </a:xfrm>
          <a:prstGeom prst="rect">
            <a:avLst/>
          </a:prstGeom>
          <a:noFill/>
          <a:ln w="9525">
            <a:noFill/>
            <a:miter lim="800000"/>
            <a:headEnd/>
            <a:tailEnd/>
          </a:ln>
        </p:spPr>
      </p:pic>
      <p:sp>
        <p:nvSpPr>
          <p:cNvPr id="30725" name="Footer Placeholder 6"/>
          <p:cNvSpPr>
            <a:spLocks noGrp="1"/>
          </p:cNvSpPr>
          <p:nvPr>
            <p:ph type="ftr" sz="quarter" idx="11"/>
          </p:nvPr>
        </p:nvSpPr>
        <p:spPr bwMode="auto">
          <a:xfrm rot="16200000">
            <a:off x="6063456" y="2524919"/>
            <a:ext cx="5414963"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cs typeface="Arial" charset="0"/>
              </a:rPr>
              <a:t>Comprehensive Pedestrian Enforcement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2"/>
          <p:cNvSpPr>
            <a:spLocks noGrp="1"/>
          </p:cNvSpPr>
          <p:nvPr>
            <p:ph idx="1"/>
          </p:nvPr>
        </p:nvSpPr>
        <p:spPr>
          <a:xfrm>
            <a:off x="304800" y="1123950"/>
            <a:ext cx="8077200" cy="4819650"/>
          </a:xfrm>
        </p:spPr>
        <p:txBody>
          <a:bodyPr/>
          <a:lstStyle/>
          <a:p>
            <a:pPr eaLnBrk="1" hangingPunct="1"/>
            <a:endParaRPr lang="en-US" smtClean="0"/>
          </a:p>
          <a:p>
            <a:pPr eaLnBrk="1" hangingPunct="1"/>
            <a:r>
              <a:rPr lang="en-US" sz="3200" smtClean="0"/>
              <a:t>Come prepared with pictures and statistics</a:t>
            </a:r>
          </a:p>
          <a:p>
            <a:pPr eaLnBrk="1" hangingPunct="1"/>
            <a:r>
              <a:rPr lang="en-US" sz="3200" smtClean="0"/>
              <a:t>Articulate, Articulate, Articulate</a:t>
            </a:r>
          </a:p>
          <a:p>
            <a:pPr eaLnBrk="1" hangingPunct="1"/>
            <a:r>
              <a:rPr lang="en-US" sz="3200" smtClean="0"/>
              <a:t>Know the laws, Knowledge is Power!</a:t>
            </a:r>
          </a:p>
          <a:p>
            <a:pPr eaLnBrk="1" hangingPunct="1"/>
            <a:r>
              <a:rPr lang="en-US" sz="3200" smtClean="0"/>
              <a:t>Explain to the Court why this is being done</a:t>
            </a:r>
          </a:p>
          <a:p>
            <a:pPr eaLnBrk="1" hangingPunct="1">
              <a:buFont typeface="Arial" charset="0"/>
              <a:buNone/>
            </a:pPr>
            <a:endParaRPr lang="en-US" sz="2800" smtClean="0"/>
          </a:p>
          <a:p>
            <a:pPr eaLnBrk="1" hangingPunct="1">
              <a:buFont typeface="Arial" charset="0"/>
              <a:buNone/>
            </a:pPr>
            <a:r>
              <a:rPr lang="en-US" sz="2800" smtClean="0"/>
              <a:t> </a:t>
            </a:r>
            <a:endParaRPr lang="en-US" smtClean="0"/>
          </a:p>
        </p:txBody>
      </p:sp>
      <p:sp>
        <p:nvSpPr>
          <p:cNvPr id="31746" name="Slide Number Placeholder 3"/>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27E24C8C-8F28-4DFD-A442-1127DA7CB2A5}" type="slidenum">
              <a:rPr lang="en-US">
                <a:cs typeface="Arial" charset="0"/>
              </a:rPr>
              <a:pPr fontAlgn="base">
                <a:spcBef>
                  <a:spcPct val="0"/>
                </a:spcBef>
                <a:spcAft>
                  <a:spcPct val="0"/>
                </a:spcAft>
                <a:defRPr/>
              </a:pPr>
              <a:t>27</a:t>
            </a:fld>
            <a:endParaRPr lang="en-US">
              <a:cs typeface="Arial" charset="0"/>
            </a:endParaRPr>
          </a:p>
        </p:txBody>
      </p:sp>
      <p:sp>
        <p:nvSpPr>
          <p:cNvPr id="6" name="Title 3"/>
          <p:cNvSpPr txBox="1">
            <a:spLocks/>
          </p:cNvSpPr>
          <p:nvPr/>
        </p:nvSpPr>
        <p:spPr>
          <a:xfrm>
            <a:off x="434975" y="304800"/>
            <a:ext cx="8153400" cy="1143000"/>
          </a:xfrm>
          <a:prstGeom prst="rect">
            <a:avLst/>
          </a:prstGeom>
        </p:spPr>
        <p:txBody>
          <a:bodyPr anchor="ct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fontAlgn="auto">
              <a:spcAft>
                <a:spcPts val="0"/>
              </a:spcAft>
              <a:defRPr/>
            </a:pPr>
            <a:r>
              <a:rPr lang="en-US" sz="4000" dirty="0" smtClean="0">
                <a:solidFill>
                  <a:srgbClr val="1F497D"/>
                </a:solidFill>
              </a:rPr>
              <a:t>Final Phase….Courts</a:t>
            </a:r>
            <a:endParaRPr lang="en-US" sz="4000" dirty="0">
              <a:solidFill>
                <a:srgbClr val="1F497D"/>
              </a:solidFill>
            </a:endParaRPr>
          </a:p>
        </p:txBody>
      </p:sp>
      <p:sp>
        <p:nvSpPr>
          <p:cNvPr id="33796" name="TextBox 7"/>
          <p:cNvSpPr txBox="1">
            <a:spLocks noChangeArrowheads="1"/>
          </p:cNvSpPr>
          <p:nvPr/>
        </p:nvSpPr>
        <p:spPr bwMode="auto">
          <a:xfrm>
            <a:off x="914400" y="4264025"/>
            <a:ext cx="6781800" cy="1384300"/>
          </a:xfrm>
          <a:prstGeom prst="rect">
            <a:avLst/>
          </a:prstGeom>
          <a:solidFill>
            <a:schemeClr val="tx2"/>
          </a:solidFill>
          <a:ln w="9525">
            <a:noFill/>
            <a:miter lim="800000"/>
            <a:headEnd/>
            <a:tailEnd/>
          </a:ln>
        </p:spPr>
        <p:txBody>
          <a:bodyPr>
            <a:spAutoFit/>
          </a:bodyPr>
          <a:lstStyle/>
          <a:p>
            <a:pPr algn="ctr"/>
            <a:r>
              <a:rPr lang="en-US" sz="2800">
                <a:solidFill>
                  <a:srgbClr val="FFFFFF"/>
                </a:solidFill>
                <a:latin typeface="Calibri" pitchFamily="34" charset="0"/>
              </a:rPr>
              <a:t>When this has been done in Montgomery County the District Court judges have been fully behind our enforcement efforts</a:t>
            </a:r>
          </a:p>
        </p:txBody>
      </p:sp>
      <p:sp>
        <p:nvSpPr>
          <p:cNvPr id="31749" name="Footer Placeholder 6"/>
          <p:cNvSpPr>
            <a:spLocks noGrp="1"/>
          </p:cNvSpPr>
          <p:nvPr>
            <p:ph type="ftr" sz="quarter" idx="11"/>
          </p:nvPr>
        </p:nvSpPr>
        <p:spPr bwMode="auto">
          <a:xfrm rot="16200000">
            <a:off x="6063456" y="2524919"/>
            <a:ext cx="5414963"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cs typeface="Arial" charset="0"/>
              </a:rPr>
              <a:t>Comprehensive Pedestrian Enforcement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000" dirty="0" smtClean="0"/>
              <a:t>Summary</a:t>
            </a:r>
            <a:endParaRPr lang="en-US" sz="4000" dirty="0"/>
          </a:p>
        </p:txBody>
      </p:sp>
      <p:sp>
        <p:nvSpPr>
          <p:cNvPr id="34818" name="Content Placeholder 2"/>
          <p:cNvSpPr>
            <a:spLocks noGrp="1"/>
          </p:cNvSpPr>
          <p:nvPr>
            <p:ph idx="1"/>
          </p:nvPr>
        </p:nvSpPr>
        <p:spPr/>
        <p:txBody>
          <a:bodyPr/>
          <a:lstStyle/>
          <a:p>
            <a:pPr eaLnBrk="1" hangingPunct="1"/>
            <a:r>
              <a:rPr lang="en-US" sz="3200" smtClean="0"/>
              <a:t>Need motivated officers</a:t>
            </a:r>
          </a:p>
          <a:p>
            <a:pPr eaLnBrk="1" hangingPunct="1"/>
            <a:r>
              <a:rPr lang="en-US" sz="3200" smtClean="0"/>
              <a:t>Team approach at locations</a:t>
            </a:r>
          </a:p>
          <a:p>
            <a:pPr eaLnBrk="1" hangingPunct="1"/>
            <a:r>
              <a:rPr lang="en-US" sz="3200" smtClean="0"/>
              <a:t>Warnings are less effective</a:t>
            </a:r>
          </a:p>
          <a:p>
            <a:pPr eaLnBrk="1" hangingPunct="1"/>
            <a:r>
              <a:rPr lang="en-US" sz="3200" smtClean="0"/>
              <a:t>Heavy enforcement changes behavior</a:t>
            </a:r>
          </a:p>
          <a:p>
            <a:pPr eaLnBrk="1" hangingPunct="1"/>
            <a:r>
              <a:rPr lang="en-US" sz="3200" smtClean="0"/>
              <a:t>Return trips keeps behavior in check</a:t>
            </a:r>
          </a:p>
        </p:txBody>
      </p:sp>
      <p:sp>
        <p:nvSpPr>
          <p:cNvPr id="32771" name="Slide Number Placeholder 1"/>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r>
              <a:rPr lang="en-US" dirty="0" smtClean="0">
                <a:cs typeface="Arial" charset="0"/>
              </a:rPr>
              <a:t>28</a:t>
            </a:r>
            <a:endParaRPr lang="en-US" dirty="0">
              <a:cs typeface="Arial" charset="0"/>
            </a:endParaRPr>
          </a:p>
        </p:txBody>
      </p:sp>
      <p:pic>
        <p:nvPicPr>
          <p:cNvPr id="34820" name="Picture 2" descr="C:\Users\Joana\Documents\Foursquare\Projects\Montgomery County Pedestrian\Pictures\Randolph Road HIA\IMG_0416.JPG"/>
          <p:cNvPicPr>
            <a:picLocks noChangeAspect="1" noChangeArrowheads="1"/>
          </p:cNvPicPr>
          <p:nvPr/>
        </p:nvPicPr>
        <p:blipFill>
          <a:blip r:embed="rId2" cstate="print"/>
          <a:srcRect l="2946" t="8308" r="11687" b="15320"/>
          <a:stretch>
            <a:fillRect/>
          </a:stretch>
        </p:blipFill>
        <p:spPr bwMode="auto">
          <a:xfrm>
            <a:off x="5746750" y="239713"/>
            <a:ext cx="2482850" cy="2960687"/>
          </a:xfrm>
          <a:prstGeom prst="rect">
            <a:avLst/>
          </a:prstGeom>
          <a:noFill/>
          <a:ln w="9525">
            <a:noFill/>
            <a:miter lim="800000"/>
            <a:headEnd/>
            <a:tailEnd/>
          </a:ln>
        </p:spPr>
      </p:pic>
      <p:pic>
        <p:nvPicPr>
          <p:cNvPr id="34821" name="Picture 6"/>
          <p:cNvPicPr>
            <a:picLocks noChangeAspect="1"/>
          </p:cNvPicPr>
          <p:nvPr/>
        </p:nvPicPr>
        <p:blipFill>
          <a:blip r:embed="rId3" cstate="print"/>
          <a:srcRect/>
          <a:stretch>
            <a:fillRect/>
          </a:stretch>
        </p:blipFill>
        <p:spPr bwMode="auto">
          <a:xfrm>
            <a:off x="2971800" y="4603750"/>
            <a:ext cx="3141663" cy="1979613"/>
          </a:xfrm>
          <a:prstGeom prst="rect">
            <a:avLst/>
          </a:prstGeom>
          <a:noFill/>
          <a:ln w="9525">
            <a:noFill/>
            <a:miter lim="800000"/>
            <a:headEnd/>
            <a:tailEnd/>
          </a:ln>
        </p:spPr>
      </p:pic>
      <p:sp>
        <p:nvSpPr>
          <p:cNvPr id="32774" name="Footer Placeholder 6"/>
          <p:cNvSpPr>
            <a:spLocks noGrp="1"/>
          </p:cNvSpPr>
          <p:nvPr>
            <p:ph type="ftr" sz="quarter" idx="11"/>
          </p:nvPr>
        </p:nvSpPr>
        <p:spPr bwMode="auto">
          <a:xfrm rot="16200000">
            <a:off x="6063456" y="2524919"/>
            <a:ext cx="5414963"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cs typeface="Arial" charset="0"/>
              </a:rPr>
              <a:t>Comprehensive Pedestrian Enforcement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Questions</a:t>
            </a:r>
            <a:endParaRPr lang="en-US" dirty="0"/>
          </a:p>
        </p:txBody>
      </p:sp>
      <p:sp>
        <p:nvSpPr>
          <p:cNvPr id="35842" name="Content Placeholder 2"/>
          <p:cNvSpPr>
            <a:spLocks noGrp="1"/>
          </p:cNvSpPr>
          <p:nvPr>
            <p:ph idx="1"/>
          </p:nvPr>
        </p:nvSpPr>
        <p:spPr/>
        <p:txBody>
          <a:bodyPr/>
          <a:lstStyle/>
          <a:p>
            <a:pPr eaLnBrk="1" hangingPunct="1"/>
            <a:endParaRPr lang="en-US" dirty="0" smtClean="0"/>
          </a:p>
          <a:p>
            <a:pPr eaLnBrk="1" hangingPunct="1"/>
            <a:endParaRPr lang="en-US" dirty="0" smtClean="0"/>
          </a:p>
          <a:p>
            <a:pPr algn="ctr" eaLnBrk="1" hangingPunct="1"/>
            <a:endParaRPr lang="en-US" dirty="0" smtClean="0"/>
          </a:p>
          <a:p>
            <a:pPr algn="ctr" eaLnBrk="1" hangingPunct="1">
              <a:buFont typeface="Arial" charset="0"/>
              <a:buNone/>
            </a:pPr>
            <a:r>
              <a:rPr lang="en-US" sz="3600" dirty="0" smtClean="0">
                <a:latin typeface="Arial" charset="0"/>
                <a:cs typeface="Arial" charset="0"/>
              </a:rPr>
              <a:t>Captain Thomas C. Didone</a:t>
            </a:r>
          </a:p>
          <a:p>
            <a:pPr algn="ctr" eaLnBrk="1" hangingPunct="1">
              <a:buFont typeface="Arial" charset="0"/>
              <a:buNone/>
            </a:pPr>
            <a:r>
              <a:rPr lang="en-US" sz="3600" dirty="0" smtClean="0">
                <a:latin typeface="Arial" charset="0"/>
                <a:cs typeface="Arial" charset="0"/>
              </a:rPr>
              <a:t>Officer Jeremy Smalley</a:t>
            </a:r>
          </a:p>
          <a:p>
            <a:pPr algn="ctr" eaLnBrk="1" hangingPunct="1">
              <a:buFont typeface="Arial" charset="0"/>
              <a:buNone/>
            </a:pPr>
            <a:r>
              <a:rPr lang="en-US" sz="3600" dirty="0" smtClean="0">
                <a:latin typeface="Arial" charset="0"/>
                <a:cs typeface="Arial" charset="0"/>
              </a:rPr>
              <a:t>Montgomery County Police</a:t>
            </a:r>
          </a:p>
          <a:p>
            <a:pPr algn="ctr" eaLnBrk="1" hangingPunct="1">
              <a:buFont typeface="Arial" charset="0"/>
              <a:buNone/>
            </a:pPr>
            <a:r>
              <a:rPr lang="en-US" sz="3600" dirty="0" smtClean="0">
                <a:latin typeface="Arial" charset="0"/>
                <a:cs typeface="Arial" charset="0"/>
              </a:rPr>
              <a:t>240-773-6600</a:t>
            </a:r>
          </a:p>
          <a:p>
            <a:pPr algn="ctr" eaLnBrk="1" hangingPunct="1">
              <a:buFont typeface="Arial" charset="0"/>
              <a:buNone/>
            </a:pPr>
            <a:r>
              <a:rPr lang="en-US" sz="2400" dirty="0" smtClean="0">
                <a:latin typeface="Arial" charset="0"/>
                <a:cs typeface="Arial" charset="0"/>
                <a:hlinkClick r:id="rId2"/>
              </a:rPr>
              <a:t>thomas.didone@montgomerycountymd.gov</a:t>
            </a:r>
            <a:endParaRPr lang="en-US" sz="2400" dirty="0" smtClean="0">
              <a:latin typeface="Arial" charset="0"/>
              <a:cs typeface="Arial" charset="0"/>
            </a:endParaRPr>
          </a:p>
          <a:p>
            <a:pPr algn="ctr" eaLnBrk="1" hangingPunct="1">
              <a:buFont typeface="Arial" charset="0"/>
              <a:buNone/>
            </a:pPr>
            <a:endParaRPr lang="en-US" sz="2400" dirty="0" smtClean="0">
              <a:latin typeface="Arial" charset="0"/>
              <a:cs typeface="Arial" charset="0"/>
            </a:endParaRPr>
          </a:p>
          <a:p>
            <a:pPr algn="ctr" eaLnBrk="1" hangingPunct="1">
              <a:buFont typeface="Arial" charset="0"/>
              <a:buNone/>
            </a:pPr>
            <a:r>
              <a:rPr lang="en-US" dirty="0" smtClean="0"/>
              <a:t>			</a:t>
            </a:r>
          </a:p>
        </p:txBody>
      </p:sp>
      <p:sp>
        <p:nvSpPr>
          <p:cNvPr id="33795" name="Slide Number Placeholder 3"/>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B7120471-169F-48F7-BDC0-87C518F39382}" type="slidenum">
              <a:rPr lang="en-US">
                <a:cs typeface="Arial" charset="0"/>
              </a:rPr>
              <a:pPr fontAlgn="base">
                <a:spcBef>
                  <a:spcPct val="0"/>
                </a:spcBef>
                <a:spcAft>
                  <a:spcPct val="0"/>
                </a:spcAft>
                <a:defRPr/>
              </a:pPr>
              <a:t>29</a:t>
            </a:fld>
            <a:endParaRPr lang="en-US">
              <a:cs typeface="Arial" charset="0"/>
            </a:endParaRPr>
          </a:p>
        </p:txBody>
      </p:sp>
      <p:sp>
        <p:nvSpPr>
          <p:cNvPr id="33796" name="Footer Placeholder 6"/>
          <p:cNvSpPr>
            <a:spLocks noGrp="1"/>
          </p:cNvSpPr>
          <p:nvPr>
            <p:ph type="ftr" sz="quarter" idx="11"/>
          </p:nvPr>
        </p:nvSpPr>
        <p:spPr bwMode="auto">
          <a:xfrm rot="16200000">
            <a:off x="6063456" y="2524919"/>
            <a:ext cx="5414963"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cs typeface="Arial" charset="0"/>
              </a:rPr>
              <a:t>Comprehensive Pedestrian Enforcement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Comprehensive Pedestrian Enforcement</a:t>
            </a:r>
            <a:endParaRPr lang="en-US" dirty="0"/>
          </a:p>
        </p:txBody>
      </p:sp>
      <p:sp>
        <p:nvSpPr>
          <p:cNvPr id="12290" name="Content Placeholder 2"/>
          <p:cNvSpPr>
            <a:spLocks noGrp="1"/>
          </p:cNvSpPr>
          <p:nvPr>
            <p:ph idx="1"/>
          </p:nvPr>
        </p:nvSpPr>
        <p:spPr/>
        <p:txBody>
          <a:bodyPr/>
          <a:lstStyle/>
          <a:p>
            <a:pPr eaLnBrk="1" hangingPunct="1">
              <a:lnSpc>
                <a:spcPct val="200000"/>
              </a:lnSpc>
            </a:pPr>
            <a:r>
              <a:rPr lang="en-US" sz="3200" smtClean="0"/>
              <a:t>Problem Identification</a:t>
            </a:r>
          </a:p>
          <a:p>
            <a:pPr eaLnBrk="1" hangingPunct="1">
              <a:lnSpc>
                <a:spcPct val="200000"/>
              </a:lnSpc>
            </a:pPr>
            <a:r>
              <a:rPr lang="en-US" sz="3200" smtClean="0"/>
              <a:t>Engineering Concerns</a:t>
            </a:r>
          </a:p>
          <a:p>
            <a:pPr eaLnBrk="1" hangingPunct="1">
              <a:lnSpc>
                <a:spcPct val="200000"/>
              </a:lnSpc>
            </a:pPr>
            <a:r>
              <a:rPr lang="en-US" sz="3200" smtClean="0"/>
              <a:t>Education Programs</a:t>
            </a:r>
          </a:p>
          <a:p>
            <a:pPr eaLnBrk="1" hangingPunct="1">
              <a:lnSpc>
                <a:spcPct val="200000"/>
              </a:lnSpc>
            </a:pPr>
            <a:r>
              <a:rPr lang="en-US" sz="3200" b="1" smtClean="0"/>
              <a:t>Enforcement Operations</a:t>
            </a:r>
          </a:p>
          <a:p>
            <a:pPr eaLnBrk="1" hangingPunct="1">
              <a:buFont typeface="Arial" charset="0"/>
              <a:buNone/>
            </a:pPr>
            <a:r>
              <a:rPr lang="en-US" sz="2800" smtClean="0"/>
              <a:t> </a:t>
            </a:r>
          </a:p>
        </p:txBody>
      </p:sp>
      <p:sp>
        <p:nvSpPr>
          <p:cNvPr id="12291" name="Slide Number Placeholder 3"/>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C5C23422-4DDE-416D-A4BE-146A7C8CBB8C}" type="slidenum">
              <a:rPr lang="en-US">
                <a:cs typeface="Arial" charset="0"/>
              </a:rPr>
              <a:pPr fontAlgn="base">
                <a:spcBef>
                  <a:spcPct val="0"/>
                </a:spcBef>
                <a:spcAft>
                  <a:spcPct val="0"/>
                </a:spcAft>
                <a:defRPr/>
              </a:pPr>
              <a:t>3</a:t>
            </a:fld>
            <a:endParaRPr lang="en-US">
              <a:cs typeface="Arial" charset="0"/>
            </a:endParaRPr>
          </a:p>
        </p:txBody>
      </p:sp>
      <p:sp>
        <p:nvSpPr>
          <p:cNvPr id="12292" name="Footer Placeholder 6"/>
          <p:cNvSpPr>
            <a:spLocks noGrp="1"/>
          </p:cNvSpPr>
          <p:nvPr>
            <p:ph type="ftr" sz="quarter" idx="11"/>
          </p:nvPr>
        </p:nvSpPr>
        <p:spPr bwMode="auto">
          <a:xfrm rot="16200000">
            <a:off x="6063456" y="2524919"/>
            <a:ext cx="5414963"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cs typeface="Arial" charset="0"/>
              </a:rPr>
              <a:t>Comprehensive Pedestrian Enforcement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6669088" y="3768725"/>
            <a:ext cx="1752600" cy="1530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Changing Pedestrian and Driver Behavior</a:t>
            </a:r>
          </a:p>
        </p:txBody>
      </p:sp>
      <p:pic>
        <p:nvPicPr>
          <p:cNvPr id="13314" name="Picture 3" descr="C:\Users\Joana\Documents\Foursquare\Projects\Montgomery County Pedestrian\Pictures\Randolph Road HIA\Fall 2012 Outreach\IMG_0576.JPG"/>
          <p:cNvPicPr>
            <a:picLocks noChangeAspect="1" noChangeArrowheads="1"/>
          </p:cNvPicPr>
          <p:nvPr/>
        </p:nvPicPr>
        <p:blipFill>
          <a:blip r:embed="rId3" cstate="print"/>
          <a:srcRect l="8925" t="8458" r="6345"/>
          <a:stretch>
            <a:fillRect/>
          </a:stretch>
        </p:blipFill>
        <p:spPr bwMode="auto">
          <a:xfrm>
            <a:off x="2368550" y="2239963"/>
            <a:ext cx="1757363" cy="1423987"/>
          </a:xfrm>
          <a:prstGeom prst="rect">
            <a:avLst/>
          </a:prstGeom>
          <a:noFill/>
          <a:ln w="9525">
            <a:noFill/>
            <a:miter lim="800000"/>
            <a:headEnd/>
            <a:tailEnd/>
          </a:ln>
        </p:spPr>
      </p:pic>
      <p:sp>
        <p:nvSpPr>
          <p:cNvPr id="3" name="Right Arrow 2"/>
          <p:cNvSpPr/>
          <p:nvPr/>
        </p:nvSpPr>
        <p:spPr>
          <a:xfrm>
            <a:off x="457200" y="3768725"/>
            <a:ext cx="1966913" cy="1752600"/>
          </a:xfrm>
          <a:prstGeom prst="rightArrow">
            <a:avLst/>
          </a:prstGeom>
          <a:solidFill>
            <a:schemeClr val="accent6"/>
          </a:solidFill>
          <a:ln>
            <a:solidFill>
              <a:schemeClr val="accent6">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dirty="0">
                <a:solidFill>
                  <a:prstClr val="white"/>
                </a:solidFill>
              </a:rPr>
              <a:t>Engineering</a:t>
            </a:r>
          </a:p>
        </p:txBody>
      </p:sp>
      <p:sp>
        <p:nvSpPr>
          <p:cNvPr id="8" name="Right Arrow 7"/>
          <p:cNvSpPr/>
          <p:nvPr/>
        </p:nvSpPr>
        <p:spPr>
          <a:xfrm>
            <a:off x="4586288" y="3768725"/>
            <a:ext cx="1966912" cy="17526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en-US" dirty="0">
                <a:solidFill>
                  <a:prstClr val="white"/>
                </a:solidFill>
              </a:rPr>
              <a:t>Enforcement</a:t>
            </a:r>
          </a:p>
        </p:txBody>
      </p:sp>
      <p:sp>
        <p:nvSpPr>
          <p:cNvPr id="6" name="Title 5"/>
          <p:cNvSpPr>
            <a:spLocks noGrp="1"/>
          </p:cNvSpPr>
          <p:nvPr>
            <p:ph type="title"/>
          </p:nvPr>
        </p:nvSpPr>
        <p:spPr>
          <a:xfrm>
            <a:off x="457200" y="152400"/>
            <a:ext cx="7894638" cy="762000"/>
          </a:xfrm>
        </p:spPr>
        <p:txBody>
          <a:bodyPr>
            <a:normAutofit fontScale="90000"/>
          </a:bodyPr>
          <a:lstStyle/>
          <a:p>
            <a:pPr algn="ctr" eaLnBrk="1" fontAlgn="auto" hangingPunct="1">
              <a:spcAft>
                <a:spcPts val="0"/>
              </a:spcAft>
              <a:defRPr/>
            </a:pPr>
            <a:r>
              <a:rPr lang="en-US" dirty="0" smtClean="0"/>
              <a:t/>
            </a:r>
            <a:br>
              <a:rPr lang="en-US" dirty="0" smtClean="0"/>
            </a:br>
            <a:r>
              <a:rPr lang="en-US" dirty="0" smtClean="0"/>
              <a:t/>
            </a:r>
            <a:br>
              <a:rPr lang="en-US" dirty="0" smtClean="0"/>
            </a:br>
            <a:r>
              <a:rPr lang="en-US" sz="3600" dirty="0" smtClean="0"/>
              <a:t>Three Pronged Approach </a:t>
            </a:r>
            <a:r>
              <a:rPr lang="en-US" dirty="0"/>
              <a:t/>
            </a:r>
            <a:br>
              <a:rPr lang="en-US" dirty="0"/>
            </a:br>
            <a:r>
              <a:rPr lang="en-US" sz="3600" dirty="0" smtClean="0"/>
              <a:t>Close </a:t>
            </a:r>
            <a:r>
              <a:rPr lang="en-US" sz="3600" dirty="0"/>
              <a:t>Coordination of </a:t>
            </a:r>
            <a:r>
              <a:rPr lang="en-US" sz="3600" dirty="0" smtClean="0"/>
              <a:t>Engineering, Education, </a:t>
            </a:r>
            <a:r>
              <a:rPr lang="en-US" sz="3600" dirty="0"/>
              <a:t>and </a:t>
            </a:r>
            <a:r>
              <a:rPr lang="en-US" sz="3600" dirty="0" smtClean="0"/>
              <a:t>Enforcement</a:t>
            </a:r>
            <a:endParaRPr lang="en-US" sz="3600" dirty="0"/>
          </a:p>
        </p:txBody>
      </p:sp>
      <p:pic>
        <p:nvPicPr>
          <p:cNvPr id="13318" name="Picture 2" descr="C:\Users\Joana\Dropbox\Camera Uploads\2013-04-24 17.58.56.jpg"/>
          <p:cNvPicPr>
            <a:picLocks noChangeAspect="1" noChangeArrowheads="1"/>
          </p:cNvPicPr>
          <p:nvPr/>
        </p:nvPicPr>
        <p:blipFill>
          <a:blip r:embed="rId4" cstate="print"/>
          <a:srcRect l="36967" t="34973" r="20663" b="33665"/>
          <a:stretch>
            <a:fillRect/>
          </a:stretch>
        </p:blipFill>
        <p:spPr bwMode="auto">
          <a:xfrm>
            <a:off x="4483100" y="2362200"/>
            <a:ext cx="2127250" cy="1181100"/>
          </a:xfrm>
          <a:prstGeom prst="rect">
            <a:avLst/>
          </a:prstGeom>
          <a:noFill/>
          <a:ln w="9525">
            <a:noFill/>
            <a:miter lim="800000"/>
            <a:headEnd/>
            <a:tailEnd/>
          </a:ln>
        </p:spPr>
      </p:pic>
      <p:sp>
        <p:nvSpPr>
          <p:cNvPr id="11" name="Right Arrow 10"/>
          <p:cNvSpPr/>
          <p:nvPr/>
        </p:nvSpPr>
        <p:spPr>
          <a:xfrm>
            <a:off x="2528888" y="3810000"/>
            <a:ext cx="1966912" cy="175260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US" dirty="0">
                <a:solidFill>
                  <a:prstClr val="white"/>
                </a:solidFill>
              </a:rPr>
              <a:t>Education</a:t>
            </a:r>
          </a:p>
        </p:txBody>
      </p:sp>
      <p:pic>
        <p:nvPicPr>
          <p:cNvPr id="13320" name="Picture 2" descr="C:\Users\conklj01\Dropbox\DSC02926.JPG"/>
          <p:cNvPicPr>
            <a:picLocks noChangeAspect="1" noChangeArrowheads="1"/>
          </p:cNvPicPr>
          <p:nvPr/>
        </p:nvPicPr>
        <p:blipFill>
          <a:blip r:embed="rId5" cstate="print"/>
          <a:srcRect/>
          <a:stretch>
            <a:fillRect/>
          </a:stretch>
        </p:blipFill>
        <p:spPr bwMode="auto">
          <a:xfrm>
            <a:off x="76200" y="2011363"/>
            <a:ext cx="2163763" cy="1624012"/>
          </a:xfrm>
          <a:prstGeom prst="rect">
            <a:avLst/>
          </a:prstGeom>
          <a:noFill/>
          <a:ln w="9525">
            <a:noFill/>
            <a:miter lim="800000"/>
            <a:headEnd/>
            <a:tailEnd/>
          </a:ln>
        </p:spPr>
      </p:pic>
      <p:sp>
        <p:nvSpPr>
          <p:cNvPr id="13321" name="Slide Number Placeholder 1"/>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r>
              <a:rPr lang="en-US" dirty="0">
                <a:cs typeface="Arial" charset="0"/>
              </a:rPr>
              <a:t>4</a:t>
            </a:r>
          </a:p>
        </p:txBody>
      </p:sp>
      <p:sp>
        <p:nvSpPr>
          <p:cNvPr id="13322" name="Footer Placeholder 6"/>
          <p:cNvSpPr>
            <a:spLocks noGrp="1"/>
          </p:cNvSpPr>
          <p:nvPr>
            <p:ph type="ftr" sz="quarter" idx="11"/>
          </p:nvPr>
        </p:nvSpPr>
        <p:spPr bwMode="auto">
          <a:xfrm rot="16200000">
            <a:off x="6063456" y="2524919"/>
            <a:ext cx="5414963"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cs typeface="Arial" charset="0"/>
              </a:rPr>
              <a:t>Comprehensive Pedestrian Enforcement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Do You Have a Problem?</a:t>
            </a:r>
            <a:endParaRPr lang="en-US" dirty="0"/>
          </a:p>
        </p:txBody>
      </p:sp>
      <p:sp>
        <p:nvSpPr>
          <p:cNvPr id="15362" name="Slide Number Placeholder 3"/>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BF3EB1B3-2D2C-4582-BC04-A6171924B58F}" type="slidenum">
              <a:rPr lang="en-US">
                <a:cs typeface="Arial" charset="0"/>
              </a:rPr>
              <a:pPr fontAlgn="base">
                <a:spcBef>
                  <a:spcPct val="0"/>
                </a:spcBef>
                <a:spcAft>
                  <a:spcPct val="0"/>
                </a:spcAft>
                <a:defRPr/>
              </a:pPr>
              <a:t>5</a:t>
            </a:fld>
            <a:endParaRPr lang="en-US">
              <a:cs typeface="Arial" charset="0"/>
            </a:endParaRPr>
          </a:p>
        </p:txBody>
      </p:sp>
      <p:pic>
        <p:nvPicPr>
          <p:cNvPr id="15363" name="Picture 2" descr="C:\Users\dell\Pictures\question guy.png"/>
          <p:cNvPicPr>
            <a:picLocks noGrp="1" noChangeAspect="1" noChangeArrowheads="1"/>
          </p:cNvPicPr>
          <p:nvPr>
            <p:ph idx="1"/>
          </p:nvPr>
        </p:nvPicPr>
        <p:blipFill>
          <a:blip r:embed="rId2" cstate="print"/>
          <a:srcRect/>
          <a:stretch>
            <a:fillRect/>
          </a:stretch>
        </p:blipFill>
        <p:spPr>
          <a:xfrm>
            <a:off x="2438400" y="1905000"/>
            <a:ext cx="2990850" cy="3921125"/>
          </a:xfrm>
        </p:spPr>
      </p:pic>
      <p:sp>
        <p:nvSpPr>
          <p:cNvPr id="15364" name="Footer Placeholder 6"/>
          <p:cNvSpPr>
            <a:spLocks noGrp="1"/>
          </p:cNvSpPr>
          <p:nvPr>
            <p:ph type="ftr" sz="quarter" idx="11"/>
          </p:nvPr>
        </p:nvSpPr>
        <p:spPr bwMode="auto">
          <a:xfrm rot="16200000">
            <a:off x="6063456" y="2524919"/>
            <a:ext cx="5414963"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cs typeface="Arial" charset="0"/>
              </a:rPr>
              <a:t>Comprehensive Pedestrian Enforcement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Comprehensive Pedestrian Enforcement</a:t>
            </a:r>
            <a:endParaRPr lang="en-US"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sz="3200" dirty="0" smtClean="0"/>
              <a:t>Identifying the problem</a:t>
            </a:r>
          </a:p>
          <a:p>
            <a:pPr marL="411480" lvl="1" indent="0" eaLnBrk="1" fontAlgn="auto" hangingPunct="1">
              <a:spcAft>
                <a:spcPts val="0"/>
              </a:spcAft>
              <a:buFont typeface="Arial" pitchFamily="34" charset="0"/>
              <a:buChar char="•"/>
              <a:defRPr/>
            </a:pPr>
            <a:r>
              <a:rPr lang="en-US" sz="3200" dirty="0" smtClean="0"/>
              <a:t>Data Driven </a:t>
            </a:r>
          </a:p>
          <a:p>
            <a:pPr marL="411480" lvl="1" indent="0" eaLnBrk="1" fontAlgn="auto" hangingPunct="1">
              <a:spcAft>
                <a:spcPts val="0"/>
              </a:spcAft>
              <a:buFont typeface="Arial" pitchFamily="34" charset="0"/>
              <a:buChar char="•"/>
              <a:defRPr/>
            </a:pPr>
            <a:r>
              <a:rPr lang="en-US" sz="3200" dirty="0" smtClean="0"/>
              <a:t>Statistics</a:t>
            </a:r>
          </a:p>
          <a:p>
            <a:pPr eaLnBrk="1" fontAlgn="auto" hangingPunct="1">
              <a:spcAft>
                <a:spcPts val="0"/>
              </a:spcAft>
              <a:buFont typeface="Arial" pitchFamily="34" charset="0"/>
              <a:buChar char="•"/>
              <a:defRPr/>
            </a:pPr>
            <a:r>
              <a:rPr lang="en-US" sz="3200" dirty="0" smtClean="0"/>
              <a:t>Who, How &amp; When</a:t>
            </a:r>
          </a:p>
          <a:p>
            <a:pPr eaLnBrk="1" fontAlgn="auto" hangingPunct="1">
              <a:spcAft>
                <a:spcPts val="0"/>
              </a:spcAft>
              <a:buFont typeface="Arial" pitchFamily="34" charset="0"/>
              <a:buChar char="•"/>
              <a:defRPr/>
            </a:pPr>
            <a:r>
              <a:rPr lang="en-US" sz="3200" dirty="0" smtClean="0"/>
              <a:t>Where do they occur?</a:t>
            </a:r>
          </a:p>
          <a:p>
            <a:pPr marL="114300" indent="0" eaLnBrk="1" fontAlgn="auto" hangingPunct="1">
              <a:spcAft>
                <a:spcPts val="0"/>
              </a:spcAft>
              <a:buFont typeface="Arial" pitchFamily="34" charset="0"/>
              <a:buNone/>
              <a:defRPr/>
            </a:pPr>
            <a:r>
              <a:rPr lang="en-US" sz="3200" dirty="0" smtClean="0"/>
              <a:t>      -High Incidence Areas, Hot Spots</a:t>
            </a:r>
          </a:p>
          <a:p>
            <a:pPr marL="114300" indent="0" eaLnBrk="1" fontAlgn="auto" hangingPunct="1">
              <a:spcAft>
                <a:spcPts val="0"/>
              </a:spcAft>
              <a:buFont typeface="Arial" pitchFamily="34" charset="0"/>
              <a:buChar char="•"/>
              <a:defRPr/>
            </a:pPr>
            <a:r>
              <a:rPr lang="en-US" sz="3200" dirty="0" smtClean="0"/>
              <a:t>  Causation factors</a:t>
            </a:r>
          </a:p>
          <a:p>
            <a:pPr marL="114300" indent="0" eaLnBrk="1" fontAlgn="auto" hangingPunct="1">
              <a:spcAft>
                <a:spcPts val="0"/>
              </a:spcAft>
              <a:buFont typeface="Arial" pitchFamily="34" charset="0"/>
              <a:buChar char="•"/>
              <a:defRPr/>
            </a:pPr>
            <a:endParaRPr lang="en-US" sz="2800" dirty="0" smtClean="0"/>
          </a:p>
        </p:txBody>
      </p:sp>
      <p:sp>
        <p:nvSpPr>
          <p:cNvPr id="16387" name="Slide Number Placeholder 3"/>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B8989E9D-C32B-458B-990D-B852B04AEFDD}" type="slidenum">
              <a:rPr lang="en-US">
                <a:cs typeface="Arial" charset="0"/>
              </a:rPr>
              <a:pPr fontAlgn="base">
                <a:spcBef>
                  <a:spcPct val="0"/>
                </a:spcBef>
                <a:spcAft>
                  <a:spcPct val="0"/>
                </a:spcAft>
                <a:defRPr/>
              </a:pPr>
              <a:t>6</a:t>
            </a:fld>
            <a:endParaRPr lang="en-US">
              <a:cs typeface="Arial" charset="0"/>
            </a:endParaRPr>
          </a:p>
        </p:txBody>
      </p:sp>
      <p:sp>
        <p:nvSpPr>
          <p:cNvPr id="16388" name="Footer Placeholder 6"/>
          <p:cNvSpPr>
            <a:spLocks noGrp="1"/>
          </p:cNvSpPr>
          <p:nvPr>
            <p:ph type="ftr" sz="quarter" idx="11"/>
          </p:nvPr>
        </p:nvSpPr>
        <p:spPr bwMode="auto">
          <a:xfrm rot="16200000">
            <a:off x="6063456" y="2524919"/>
            <a:ext cx="5414963"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cs typeface="Arial" charset="0"/>
              </a:rPr>
              <a:t>Comprehensive Pedestrian Enforcement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4"/>
          <p:cNvSpPr>
            <a:spLocks noGrp="1" noChangeArrowheads="1"/>
          </p:cNvSpPr>
          <p:nvPr>
            <p:ph type="title"/>
          </p:nvPr>
        </p:nvSpPr>
        <p:spPr>
          <a:xfrm>
            <a:off x="457200" y="304800"/>
            <a:ext cx="8001000" cy="609600"/>
          </a:xfrm>
        </p:spPr>
        <p:txBody>
          <a:bodyPr anchor="t"/>
          <a:lstStyle/>
          <a:p>
            <a:r>
              <a:rPr lang="en-US" sz="2000" smtClean="0"/>
              <a:t>Montgomery County Pedestrian Collisions and Fatalities</a:t>
            </a:r>
          </a:p>
        </p:txBody>
      </p:sp>
      <p:sp>
        <p:nvSpPr>
          <p:cNvPr id="10" name="TextBox 9"/>
          <p:cNvSpPr txBox="1"/>
          <p:nvPr/>
        </p:nvSpPr>
        <p:spPr>
          <a:xfrm>
            <a:off x="533400" y="685800"/>
            <a:ext cx="8077200" cy="523875"/>
          </a:xfrm>
          <a:prstGeom prst="rect">
            <a:avLst/>
          </a:prstGeom>
          <a:solidFill>
            <a:schemeClr val="bg2">
              <a:lumMod val="20000"/>
              <a:lumOff val="80000"/>
            </a:schemeClr>
          </a:solidFill>
          <a:ln>
            <a:solidFill>
              <a:schemeClr val="bg2"/>
            </a:solidFill>
          </a:ln>
        </p:spPr>
        <p:txBody>
          <a:bodyPr>
            <a:spAutoFit/>
          </a:bodyPr>
          <a:lstStyle/>
          <a:p>
            <a:pPr algn="ctr">
              <a:defRPr/>
            </a:pPr>
            <a:r>
              <a:rPr lang="en-US" sz="1400" dirty="0">
                <a:solidFill>
                  <a:srgbClr val="000000"/>
                </a:solidFill>
                <a:latin typeface="Arial" pitchFamily="34" charset="0"/>
                <a:cs typeface="+mn-cs"/>
              </a:rPr>
              <a:t>With four years of data since the launch of the Pedestrian Safety Initiative in </a:t>
            </a:r>
            <a:r>
              <a:rPr lang="en-US" sz="1400" dirty="0" smtClean="0">
                <a:solidFill>
                  <a:srgbClr val="000000"/>
                </a:solidFill>
                <a:latin typeface="Arial" pitchFamily="34" charset="0"/>
                <a:cs typeface="+mn-cs"/>
              </a:rPr>
              <a:t>July 2009, </a:t>
            </a:r>
            <a:r>
              <a:rPr lang="en-US" sz="1400" dirty="0">
                <a:solidFill>
                  <a:srgbClr val="000000"/>
                </a:solidFill>
                <a:latin typeface="Arial" pitchFamily="34" charset="0"/>
                <a:cs typeface="+mn-cs"/>
              </a:rPr>
              <a:t>DOT and MCPD looked at the change in the average number of collisions pre- and post-launch.</a:t>
            </a:r>
          </a:p>
        </p:txBody>
      </p:sp>
      <p:graphicFrame>
        <p:nvGraphicFramePr>
          <p:cNvPr id="11" name="Content Placeholder 8"/>
          <p:cNvGraphicFramePr>
            <a:graphicFrameLocks/>
          </p:cNvGraphicFramePr>
          <p:nvPr>
            <p:extLst>
              <p:ext uri="{D42A27DB-BD31-4B8C-83A1-F6EECF244321}">
                <p14:modId xmlns:p14="http://schemas.microsoft.com/office/powerpoint/2010/main" val="612253822"/>
              </p:ext>
            </p:extLst>
          </p:nvPr>
        </p:nvGraphicFramePr>
        <p:xfrm>
          <a:off x="228600" y="1295405"/>
          <a:ext cx="8610595" cy="4594011"/>
        </p:xfrm>
        <a:graphic>
          <a:graphicData uri="http://schemas.openxmlformats.org/drawingml/2006/table">
            <a:tbl>
              <a:tblPr/>
              <a:tblGrid>
                <a:gridCol w="1270714"/>
                <a:gridCol w="506886"/>
                <a:gridCol w="506886"/>
                <a:gridCol w="506886"/>
                <a:gridCol w="506886"/>
                <a:gridCol w="506886"/>
                <a:gridCol w="506886"/>
                <a:gridCol w="506886"/>
                <a:gridCol w="506886"/>
                <a:gridCol w="506886"/>
                <a:gridCol w="1033716"/>
                <a:gridCol w="1122320"/>
                <a:gridCol w="621871"/>
              </a:tblGrid>
              <a:tr h="574598">
                <a:tc>
                  <a:txBody>
                    <a:bodyPr/>
                    <a:lstStyle/>
                    <a:p>
                      <a:pPr algn="ctr" fontAlgn="b"/>
                      <a:r>
                        <a:rPr lang="en-US" sz="1200" b="1" i="0" u="none" strike="noStrike" dirty="0">
                          <a:latin typeface="+mn-lt"/>
                        </a:rPr>
                        <a:t> </a:t>
                      </a:r>
                    </a:p>
                  </a:txBody>
                  <a:tcPr marL="0" marR="0" marT="0" marB="0" anchor="ctr">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dirty="0">
                          <a:solidFill>
                            <a:srgbClr val="FFFFFF"/>
                          </a:solidFill>
                          <a:latin typeface="+mn-lt"/>
                        </a:rPr>
                        <a:t>2005</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200" b="1" i="0" u="none" strike="noStrike" dirty="0">
                          <a:solidFill>
                            <a:srgbClr val="FFFFFF"/>
                          </a:solidFill>
                          <a:latin typeface="+mn-lt"/>
                        </a:rPr>
                        <a:t>2006</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200" b="1" i="0" u="none" strike="noStrike" dirty="0">
                          <a:solidFill>
                            <a:srgbClr val="FFFFFF"/>
                          </a:solidFill>
                          <a:latin typeface="+mn-lt"/>
                        </a:rPr>
                        <a:t>2007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200" b="1" i="0" u="none" strike="noStrike" dirty="0">
                          <a:solidFill>
                            <a:srgbClr val="FFFFFF"/>
                          </a:solidFill>
                          <a:latin typeface="+mn-lt"/>
                        </a:rPr>
                        <a:t>2008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200" b="1" i="0" u="none" strike="noStrike" dirty="0">
                          <a:solidFill>
                            <a:srgbClr val="FFFFFF"/>
                          </a:solidFill>
                          <a:latin typeface="+mn-lt"/>
                        </a:rPr>
                        <a:t>2009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200" b="1" i="0" u="none" strike="noStrike" dirty="0">
                          <a:solidFill>
                            <a:srgbClr val="FFFFFF"/>
                          </a:solidFill>
                          <a:latin typeface="+mn-lt"/>
                        </a:rPr>
                        <a:t>2010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200" b="1" i="0" u="none" strike="noStrike" dirty="0">
                          <a:solidFill>
                            <a:srgbClr val="FFFFFF"/>
                          </a:solidFill>
                          <a:latin typeface="+mn-lt"/>
                        </a:rPr>
                        <a:t>2011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200" b="1" i="0" u="none" strike="noStrike" dirty="0">
                          <a:solidFill>
                            <a:srgbClr val="FFFFFF"/>
                          </a:solidFill>
                          <a:latin typeface="+mn-lt"/>
                        </a:rPr>
                        <a:t>2012</a:t>
                      </a:r>
                    </a:p>
                  </a:txBody>
                  <a:tcPr marL="0" marR="0" marT="0" marB="0" anchor="ctr">
                    <a:lnL w="12700" cap="flat" cmpd="sng" algn="ctr">
                      <a:solidFill>
                        <a:schemeClr val="bg1"/>
                      </a:solidFill>
                      <a:prstDash val="solid"/>
                      <a:round/>
                      <a:headEnd type="none" w="med" len="med"/>
                      <a:tailEnd type="none" w="med" len="med"/>
                    </a:lnL>
                    <a:lnR w="381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200" b="1" i="0" u="none" strike="noStrike" dirty="0" smtClean="0">
                          <a:solidFill>
                            <a:srgbClr val="FFFFFF"/>
                          </a:solidFill>
                          <a:latin typeface="+mn-lt"/>
                        </a:rPr>
                        <a:t>2013</a:t>
                      </a:r>
                      <a:endParaRPr lang="en-US" sz="1200" b="1" i="0" u="none" strike="noStrike" dirty="0">
                        <a:solidFill>
                          <a:srgbClr val="FFFFFF"/>
                        </a:solidFill>
                        <a:latin typeface="+mn-lt"/>
                      </a:endParaRPr>
                    </a:p>
                  </a:txBody>
                  <a:tcPr marL="0" marR="0"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fontAlgn="b"/>
                      <a:r>
                        <a:rPr lang="en-US" sz="1200" b="1" i="0" u="none" strike="noStrike" dirty="0" smtClean="0">
                          <a:solidFill>
                            <a:schemeClr val="tx1"/>
                          </a:solidFill>
                          <a:latin typeface="+mn-lt"/>
                        </a:rPr>
                        <a:t>Pre-Initiative </a:t>
                      </a:r>
                    </a:p>
                    <a:p>
                      <a:pPr algn="ctr" fontAlgn="b"/>
                      <a:r>
                        <a:rPr lang="en-US" sz="1200" b="1" i="0" u="none" strike="noStrike" dirty="0" smtClean="0">
                          <a:solidFill>
                            <a:schemeClr val="tx1"/>
                          </a:solidFill>
                          <a:latin typeface="+mn-lt"/>
                        </a:rPr>
                        <a:t>Average</a:t>
                      </a:r>
                    </a:p>
                    <a:p>
                      <a:pPr algn="ctr" fontAlgn="b"/>
                      <a:r>
                        <a:rPr lang="en-US" sz="1200" b="1" i="0" u="none" strike="noStrike" dirty="0" smtClean="0">
                          <a:solidFill>
                            <a:schemeClr val="tx1"/>
                          </a:solidFill>
                          <a:latin typeface="+mn-lt"/>
                        </a:rPr>
                        <a:t>(2005-2009)</a:t>
                      </a:r>
                      <a:endParaRPr lang="en-US" sz="1200" b="1" i="0" u="none" strike="noStrike" dirty="0">
                        <a:solidFill>
                          <a:schemeClr val="tx1"/>
                        </a:solidFill>
                        <a:latin typeface="+mn-lt"/>
                      </a:endParaRPr>
                    </a:p>
                  </a:txBody>
                  <a:tcPr marL="0" marR="0" marT="0" marB="0" anchor="ctr">
                    <a:lnL w="38100" cap="flat" cmpd="sng" algn="ctr">
                      <a:solidFill>
                        <a:srgbClr val="FF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200" b="1" i="0" u="none" strike="noStrike" dirty="0" smtClean="0">
                          <a:solidFill>
                            <a:schemeClr val="tx1"/>
                          </a:solidFill>
                          <a:latin typeface="+mn-lt"/>
                        </a:rPr>
                        <a:t>Post-Initiative</a:t>
                      </a:r>
                      <a:r>
                        <a:rPr lang="en-US" sz="1200" b="1" i="0" u="none" strike="noStrike" baseline="0" dirty="0" smtClean="0">
                          <a:solidFill>
                            <a:schemeClr val="tx1"/>
                          </a:solidFill>
                          <a:latin typeface="+mn-lt"/>
                        </a:rPr>
                        <a:t> </a:t>
                      </a:r>
                    </a:p>
                    <a:p>
                      <a:pPr algn="ctr" fontAlgn="b"/>
                      <a:r>
                        <a:rPr lang="en-US" sz="1200" b="1" i="0" u="none" strike="noStrike" baseline="0" dirty="0" smtClean="0">
                          <a:solidFill>
                            <a:schemeClr val="tx1"/>
                          </a:solidFill>
                          <a:latin typeface="+mn-lt"/>
                        </a:rPr>
                        <a:t>Average</a:t>
                      </a:r>
                    </a:p>
                    <a:p>
                      <a:pPr algn="ctr" fontAlgn="b"/>
                      <a:r>
                        <a:rPr lang="en-US" sz="1200" b="1" i="0" u="none" strike="noStrike" baseline="0" dirty="0" smtClean="0">
                          <a:solidFill>
                            <a:schemeClr val="tx1"/>
                          </a:solidFill>
                          <a:latin typeface="+mn-lt"/>
                        </a:rPr>
                        <a:t>(2010-2013)</a:t>
                      </a:r>
                      <a:endParaRPr lang="en-US" sz="1200" b="1" i="0" u="none" strike="noStrike" dirty="0">
                        <a:solidFill>
                          <a:schemeClr val="tx1"/>
                        </a:solidFill>
                        <a:latin typeface="+mn-l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b"/>
                      <a:r>
                        <a:rPr lang="en-US" sz="1200" b="1" i="0" u="none" strike="noStrike" dirty="0" smtClean="0">
                          <a:solidFill>
                            <a:schemeClr val="tx1"/>
                          </a:solidFill>
                          <a:latin typeface="+mn-lt"/>
                        </a:rPr>
                        <a:t>Change</a:t>
                      </a:r>
                      <a:endParaRPr lang="en-US" sz="1200" b="1" i="0" u="none" strike="noStrike" dirty="0">
                        <a:solidFill>
                          <a:schemeClr val="tx1"/>
                        </a:solidFill>
                        <a:latin typeface="+mn-lt"/>
                      </a:endParaRP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201508">
                <a:tc>
                  <a:txBody>
                    <a:bodyPr/>
                    <a:lstStyle/>
                    <a:p>
                      <a:pPr algn="ctr" fontAlgn="b"/>
                      <a:r>
                        <a:rPr lang="en-US" sz="1200" b="1" i="0" u="none" strike="noStrike" dirty="0">
                          <a:latin typeface="+mn-lt"/>
                        </a:rPr>
                        <a:t>January</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US" sz="1200" b="1" i="0" u="none" strike="noStrike" dirty="0">
                          <a:latin typeface="+mn-lt"/>
                        </a:rPr>
                        <a:t>36</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a:latin typeface="+mn-lt"/>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40</a:t>
                      </a:r>
                    </a:p>
                  </a:txBody>
                  <a:tcPr marL="0" marR="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smtClean="0">
                          <a:latin typeface="+mn-lt"/>
                        </a:rPr>
                        <a:t>50</a:t>
                      </a:r>
                      <a:endParaRPr lang="en-US" sz="1200" b="1" i="0" u="none" strike="noStrike" dirty="0">
                        <a:latin typeface="+mn-lt"/>
                      </a:endParaRPr>
                    </a:p>
                  </a:txBody>
                  <a:tcPr marL="0" marR="0"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solidFill>
                            <a:srgbClr val="000000"/>
                          </a:solidFill>
                          <a:latin typeface="+mn-lt"/>
                        </a:rPr>
                        <a:t>36</a:t>
                      </a:r>
                    </a:p>
                  </a:txBody>
                  <a:tcPr marL="9525" marR="9525" marT="9525"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smtClean="0">
                          <a:solidFill>
                            <a:srgbClr val="000000"/>
                          </a:solidFill>
                          <a:latin typeface="+mn-lt"/>
                        </a:rPr>
                        <a:t>38</a:t>
                      </a:r>
                      <a:endParaRPr lang="en-US" sz="1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smtClean="0">
                          <a:solidFill>
                            <a:srgbClr val="000000"/>
                          </a:solidFill>
                          <a:latin typeface="+mn-lt"/>
                        </a:rPr>
                        <a:t>+6%</a:t>
                      </a:r>
                      <a:endParaRPr lang="en-US" sz="1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01508">
                <a:tc>
                  <a:txBody>
                    <a:bodyPr/>
                    <a:lstStyle/>
                    <a:p>
                      <a:pPr algn="ctr" fontAlgn="b"/>
                      <a:r>
                        <a:rPr lang="en-US" sz="1200" b="1" i="0" u="none" strike="noStrike" dirty="0">
                          <a:latin typeface="+mn-lt"/>
                        </a:rPr>
                        <a:t>February</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US" sz="1200" b="1" i="0" u="none" strike="noStrike" dirty="0">
                          <a:latin typeface="+mn-lt"/>
                        </a:rPr>
                        <a:t>28</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36</a:t>
                      </a:r>
                    </a:p>
                  </a:txBody>
                  <a:tcPr marL="0" marR="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smtClean="0">
                          <a:latin typeface="+mn-lt"/>
                        </a:rPr>
                        <a:t>38</a:t>
                      </a:r>
                      <a:endParaRPr lang="en-US" sz="1200" b="1" i="0" u="none" strike="noStrike" dirty="0">
                        <a:latin typeface="+mn-lt"/>
                      </a:endParaRPr>
                    </a:p>
                  </a:txBody>
                  <a:tcPr marL="0" marR="0"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solidFill>
                            <a:srgbClr val="000000"/>
                          </a:solidFill>
                          <a:latin typeface="+mn-lt"/>
                        </a:rPr>
                        <a:t>31</a:t>
                      </a:r>
                    </a:p>
                  </a:txBody>
                  <a:tcPr marL="9525" marR="9525" marT="9525"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smtClean="0">
                          <a:solidFill>
                            <a:srgbClr val="000000"/>
                          </a:solidFill>
                          <a:latin typeface="+mn-lt"/>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smtClean="0">
                          <a:solidFill>
                            <a:srgbClr val="000000"/>
                          </a:solidFill>
                          <a:latin typeface="+mn-lt"/>
                        </a:rPr>
                        <a:t>+13%</a:t>
                      </a:r>
                      <a:endParaRPr lang="en-US" sz="1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01508">
                <a:tc>
                  <a:txBody>
                    <a:bodyPr/>
                    <a:lstStyle/>
                    <a:p>
                      <a:pPr algn="ctr" fontAlgn="b"/>
                      <a:r>
                        <a:rPr lang="en-US" sz="1200" b="1" i="0" u="none" strike="noStrike" dirty="0">
                          <a:latin typeface="+mn-lt"/>
                        </a:rPr>
                        <a:t>March</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US" sz="1200" b="1" i="0" u="none" strike="noStrike" dirty="0">
                          <a:latin typeface="+mn-lt"/>
                        </a:rPr>
                        <a:t>37</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a:latin typeface="+mn-lt"/>
                        </a:rPr>
                        <a:t>27</a:t>
                      </a:r>
                    </a:p>
                  </a:txBody>
                  <a:tcPr marL="0" marR="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smtClean="0">
                          <a:latin typeface="+mn-lt"/>
                        </a:rPr>
                        <a:t>36</a:t>
                      </a:r>
                      <a:endParaRPr lang="en-US" sz="1200" b="1" i="0" u="none" strike="noStrike" dirty="0">
                        <a:latin typeface="+mn-lt"/>
                      </a:endParaRPr>
                    </a:p>
                  </a:txBody>
                  <a:tcPr marL="0" marR="0"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solidFill>
                            <a:srgbClr val="000000"/>
                          </a:solidFill>
                          <a:latin typeface="+mn-lt"/>
                        </a:rPr>
                        <a:t>33</a:t>
                      </a:r>
                    </a:p>
                  </a:txBody>
                  <a:tcPr marL="9525" marR="9525" marT="9525"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smtClean="0">
                          <a:solidFill>
                            <a:srgbClr val="000000"/>
                          </a:solidFill>
                          <a:latin typeface="+mn-lt"/>
                        </a:rPr>
                        <a:t>34</a:t>
                      </a:r>
                      <a:endParaRPr lang="en-US" sz="1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smtClean="0">
                          <a:solidFill>
                            <a:srgbClr val="000000"/>
                          </a:solidFill>
                          <a:latin typeface="+mn-lt"/>
                        </a:rPr>
                        <a:t>+3%</a:t>
                      </a:r>
                      <a:endParaRPr lang="en-US" sz="1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01508">
                <a:tc>
                  <a:txBody>
                    <a:bodyPr/>
                    <a:lstStyle/>
                    <a:p>
                      <a:pPr algn="ctr" fontAlgn="b"/>
                      <a:r>
                        <a:rPr lang="en-US" sz="1200" b="1" i="0" u="none" strike="noStrike" dirty="0">
                          <a:latin typeface="+mn-lt"/>
                        </a:rPr>
                        <a:t>April</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US" sz="1200" b="1" i="0" u="none" strike="noStrike" dirty="0">
                          <a:latin typeface="+mn-lt"/>
                        </a:rPr>
                        <a:t>26</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27</a:t>
                      </a:r>
                    </a:p>
                  </a:txBody>
                  <a:tcPr marL="0" marR="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smtClean="0">
                          <a:latin typeface="+mn-lt"/>
                        </a:rPr>
                        <a:t>43</a:t>
                      </a:r>
                      <a:endParaRPr lang="en-US" sz="1200" b="1" i="0" u="none" strike="noStrike" dirty="0">
                        <a:latin typeface="+mn-lt"/>
                      </a:endParaRPr>
                    </a:p>
                  </a:txBody>
                  <a:tcPr marL="0" marR="0"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solidFill>
                            <a:srgbClr val="000000"/>
                          </a:solidFill>
                          <a:latin typeface="+mn-lt"/>
                        </a:rPr>
                        <a:t>30</a:t>
                      </a:r>
                    </a:p>
                  </a:txBody>
                  <a:tcPr marL="9525" marR="9525" marT="9525"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smtClean="0">
                          <a:solidFill>
                            <a:srgbClr val="000000"/>
                          </a:solidFill>
                          <a:latin typeface="+mn-lt"/>
                        </a:rPr>
                        <a:t>35</a:t>
                      </a:r>
                      <a:endParaRPr lang="en-US" sz="1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smtClean="0">
                          <a:solidFill>
                            <a:srgbClr val="000000"/>
                          </a:solidFill>
                          <a:latin typeface="+mn-lt"/>
                        </a:rPr>
                        <a:t>+17%</a:t>
                      </a:r>
                      <a:endParaRPr lang="en-US" sz="1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01508">
                <a:tc>
                  <a:txBody>
                    <a:bodyPr/>
                    <a:lstStyle/>
                    <a:p>
                      <a:pPr algn="ctr" fontAlgn="b"/>
                      <a:r>
                        <a:rPr lang="en-US" sz="1200" b="1" i="0" u="none" strike="noStrike" dirty="0">
                          <a:latin typeface="+mn-lt"/>
                        </a:rPr>
                        <a:t>May</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US" sz="1200" b="1" i="0" u="none" strike="noStrike" dirty="0">
                          <a:latin typeface="+mn-lt"/>
                        </a:rPr>
                        <a:t>27</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36</a:t>
                      </a:r>
                    </a:p>
                  </a:txBody>
                  <a:tcPr marL="0" marR="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smtClean="0">
                          <a:latin typeface="+mn-lt"/>
                        </a:rPr>
                        <a:t>40</a:t>
                      </a:r>
                      <a:endParaRPr lang="en-US" sz="1200" b="1" i="0" u="none" strike="noStrike" dirty="0">
                        <a:latin typeface="+mn-lt"/>
                      </a:endParaRPr>
                    </a:p>
                  </a:txBody>
                  <a:tcPr marL="0" marR="0"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solidFill>
                            <a:srgbClr val="000000"/>
                          </a:solidFill>
                          <a:latin typeface="+mn-lt"/>
                        </a:rPr>
                        <a:t>38</a:t>
                      </a:r>
                    </a:p>
                  </a:txBody>
                  <a:tcPr marL="9525" marR="9525" marT="9525"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smtClean="0">
                          <a:solidFill>
                            <a:srgbClr val="000000"/>
                          </a:solidFill>
                          <a:latin typeface="+mn-lt"/>
                        </a:rPr>
                        <a:t>35</a:t>
                      </a:r>
                      <a:endParaRPr lang="en-US" sz="1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smtClean="0">
                          <a:solidFill>
                            <a:srgbClr val="000000"/>
                          </a:solidFill>
                          <a:latin typeface="+mn-lt"/>
                        </a:rPr>
                        <a:t>-8%</a:t>
                      </a:r>
                      <a:endParaRPr lang="en-US" sz="1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01508">
                <a:tc>
                  <a:txBody>
                    <a:bodyPr/>
                    <a:lstStyle/>
                    <a:p>
                      <a:pPr algn="ctr" fontAlgn="b"/>
                      <a:r>
                        <a:rPr lang="en-US" sz="1200" b="1" i="0" u="none" strike="noStrike" dirty="0">
                          <a:latin typeface="+mn-lt"/>
                        </a:rPr>
                        <a:t>June</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US" sz="1200" b="1" i="0" u="none" strike="noStrike">
                          <a:latin typeface="+mn-lt"/>
                        </a:rPr>
                        <a:t>41</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a:latin typeface="+mn-lt"/>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35</a:t>
                      </a:r>
                    </a:p>
                  </a:txBody>
                  <a:tcPr marL="0" marR="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smtClean="0">
                          <a:latin typeface="+mn-lt"/>
                        </a:rPr>
                        <a:t>35</a:t>
                      </a:r>
                      <a:endParaRPr lang="en-US" sz="1200" b="1" i="0" u="none" strike="noStrike" dirty="0">
                        <a:latin typeface="+mn-lt"/>
                      </a:endParaRPr>
                    </a:p>
                  </a:txBody>
                  <a:tcPr marL="0" marR="0"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solidFill>
                            <a:srgbClr val="000000"/>
                          </a:solidFill>
                          <a:latin typeface="+mn-lt"/>
                        </a:rPr>
                        <a:t>34</a:t>
                      </a:r>
                    </a:p>
                  </a:txBody>
                  <a:tcPr marL="9525" marR="9525" marT="9525"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smtClean="0">
                          <a:solidFill>
                            <a:srgbClr val="000000"/>
                          </a:solidFill>
                          <a:latin typeface="+mn-lt"/>
                        </a:rPr>
                        <a:t>30</a:t>
                      </a:r>
                      <a:endParaRPr lang="en-US" sz="1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smtClean="0">
                          <a:solidFill>
                            <a:srgbClr val="000000"/>
                          </a:solidFill>
                          <a:latin typeface="+mn-lt"/>
                        </a:rPr>
                        <a:t>-12%</a:t>
                      </a:r>
                      <a:endParaRPr lang="en-US" sz="1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01508">
                <a:tc>
                  <a:txBody>
                    <a:bodyPr/>
                    <a:lstStyle/>
                    <a:p>
                      <a:pPr algn="ctr" fontAlgn="b"/>
                      <a:r>
                        <a:rPr lang="en-US" sz="1200" b="1" i="0" u="none" strike="noStrike" dirty="0">
                          <a:latin typeface="+mn-lt"/>
                        </a:rPr>
                        <a:t>July</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US" sz="1200" b="1" i="0" u="none" strike="noStrike" dirty="0">
                          <a:latin typeface="+mn-lt"/>
                        </a:rPr>
                        <a:t>24</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23</a:t>
                      </a:r>
                    </a:p>
                  </a:txBody>
                  <a:tcPr marL="0" marR="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smtClean="0">
                          <a:latin typeface="+mn-lt"/>
                        </a:rPr>
                        <a:t>30</a:t>
                      </a:r>
                      <a:endParaRPr lang="en-US" sz="1200" b="1" i="0" u="none" strike="noStrike" dirty="0">
                        <a:latin typeface="+mn-lt"/>
                      </a:endParaRPr>
                    </a:p>
                  </a:txBody>
                  <a:tcPr marL="0" marR="0"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solidFill>
                            <a:srgbClr val="000000"/>
                          </a:solidFill>
                          <a:latin typeface="+mn-lt"/>
                        </a:rPr>
                        <a:t>29</a:t>
                      </a:r>
                    </a:p>
                  </a:txBody>
                  <a:tcPr marL="9525" marR="9525" marT="9525"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smtClean="0">
                          <a:solidFill>
                            <a:srgbClr val="000000"/>
                          </a:solidFill>
                          <a:latin typeface="+mn-lt"/>
                        </a:rPr>
                        <a:t>28</a:t>
                      </a:r>
                      <a:endParaRPr lang="en-US" sz="1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smtClean="0">
                          <a:solidFill>
                            <a:srgbClr val="000000"/>
                          </a:solidFill>
                          <a:latin typeface="+mn-lt"/>
                        </a:rPr>
                        <a:t>-3%</a:t>
                      </a:r>
                      <a:endParaRPr lang="en-US" sz="1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01508">
                <a:tc>
                  <a:txBody>
                    <a:bodyPr/>
                    <a:lstStyle/>
                    <a:p>
                      <a:pPr algn="ctr" fontAlgn="b"/>
                      <a:r>
                        <a:rPr lang="en-US" sz="1200" b="1" i="0" u="none" strike="noStrike" dirty="0">
                          <a:latin typeface="+mn-lt"/>
                        </a:rPr>
                        <a:t>August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US" sz="1200" b="1" i="0" u="none" strike="noStrike" dirty="0">
                          <a:latin typeface="+mn-lt"/>
                        </a:rPr>
                        <a:t>28</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a:latin typeface="+mn-lt"/>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26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31</a:t>
                      </a:r>
                    </a:p>
                  </a:txBody>
                  <a:tcPr marL="0" marR="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smtClean="0">
                          <a:latin typeface="+mn-lt"/>
                        </a:rPr>
                        <a:t>36</a:t>
                      </a:r>
                      <a:endParaRPr lang="en-US" sz="1200" b="1" i="0" u="none" strike="noStrike" dirty="0">
                        <a:latin typeface="+mn-lt"/>
                      </a:endParaRPr>
                    </a:p>
                  </a:txBody>
                  <a:tcPr marL="0" marR="0"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solidFill>
                            <a:srgbClr val="000000"/>
                          </a:solidFill>
                          <a:latin typeface="+mn-lt"/>
                        </a:rPr>
                        <a:t>32</a:t>
                      </a:r>
                    </a:p>
                  </a:txBody>
                  <a:tcPr marL="9525" marR="9525" marT="9525"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smtClean="0">
                          <a:solidFill>
                            <a:srgbClr val="000000"/>
                          </a:solidFill>
                          <a:latin typeface="+mn-lt"/>
                        </a:rPr>
                        <a:t>32</a:t>
                      </a:r>
                      <a:endParaRPr lang="en-US" sz="1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smtClean="0">
                          <a:solidFill>
                            <a:srgbClr val="000000"/>
                          </a:solidFill>
                          <a:latin typeface="+mn-lt"/>
                        </a:rPr>
                        <a:t>0%</a:t>
                      </a:r>
                      <a:endParaRPr lang="en-US" sz="1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01508">
                <a:tc>
                  <a:txBody>
                    <a:bodyPr/>
                    <a:lstStyle/>
                    <a:p>
                      <a:pPr algn="ctr" fontAlgn="t"/>
                      <a:r>
                        <a:rPr lang="en-US" sz="1200" b="1" i="0" u="none" strike="noStrike" dirty="0">
                          <a:latin typeface="+mn-lt"/>
                        </a:rPr>
                        <a:t>September</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US" sz="1200" b="1" i="0" u="none" strike="noStrike" dirty="0">
                          <a:latin typeface="+mn-lt"/>
                        </a:rPr>
                        <a:t>39</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a:latin typeface="+mn-lt"/>
                        </a:rPr>
                        <a:t>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35</a:t>
                      </a:r>
                    </a:p>
                  </a:txBody>
                  <a:tcPr marL="0" marR="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smtClean="0">
                          <a:latin typeface="+mn-lt"/>
                        </a:rPr>
                        <a:t>41</a:t>
                      </a:r>
                      <a:endParaRPr lang="en-US" sz="1200" b="1" i="0" u="none" strike="noStrike" dirty="0">
                        <a:latin typeface="+mn-lt"/>
                      </a:endParaRPr>
                    </a:p>
                  </a:txBody>
                  <a:tcPr marL="0" marR="0"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solidFill>
                            <a:srgbClr val="000000"/>
                          </a:solidFill>
                          <a:latin typeface="+mn-lt"/>
                        </a:rPr>
                        <a:t>36</a:t>
                      </a:r>
                    </a:p>
                  </a:txBody>
                  <a:tcPr marL="9525" marR="9525" marT="9525"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smtClean="0">
                          <a:solidFill>
                            <a:srgbClr val="000000"/>
                          </a:solidFill>
                          <a:latin typeface="+mn-lt"/>
                        </a:rPr>
                        <a:t>37</a:t>
                      </a:r>
                      <a:endParaRPr lang="en-US" sz="1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smtClean="0">
                          <a:solidFill>
                            <a:srgbClr val="000000"/>
                          </a:solidFill>
                          <a:latin typeface="+mn-lt"/>
                        </a:rPr>
                        <a:t>+3%</a:t>
                      </a:r>
                      <a:endParaRPr lang="en-US" sz="1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01508">
                <a:tc>
                  <a:txBody>
                    <a:bodyPr/>
                    <a:lstStyle/>
                    <a:p>
                      <a:pPr algn="ctr" fontAlgn="t"/>
                      <a:r>
                        <a:rPr lang="en-US" sz="1200" b="1" i="0" u="none" strike="noStrike" dirty="0">
                          <a:latin typeface="+mn-lt"/>
                        </a:rPr>
                        <a:t>October</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US" sz="1200" b="1" i="0" u="none" strike="noStrike" dirty="0">
                          <a:latin typeface="+mn-lt"/>
                        </a:rPr>
                        <a:t>48</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a:latin typeface="+mn-lt"/>
                        </a:rPr>
                        <a:t>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a:latin typeface="+mn-lt"/>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dirty="0">
                          <a:latin typeface="+mn-lt"/>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dirty="0">
                          <a:latin typeface="+mn-lt"/>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44</a:t>
                      </a:r>
                    </a:p>
                  </a:txBody>
                  <a:tcPr marL="0" marR="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smtClean="0">
                          <a:latin typeface="+mn-lt"/>
                        </a:rPr>
                        <a:t>56</a:t>
                      </a:r>
                      <a:endParaRPr lang="en-US" sz="1200" b="1" i="0" u="none" strike="noStrike" dirty="0">
                        <a:latin typeface="+mn-lt"/>
                      </a:endParaRPr>
                    </a:p>
                  </a:txBody>
                  <a:tcPr marL="0" marR="0"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solidFill>
                            <a:srgbClr val="000000"/>
                          </a:solidFill>
                          <a:latin typeface="+mn-lt"/>
                        </a:rPr>
                        <a:t>40</a:t>
                      </a:r>
                    </a:p>
                  </a:txBody>
                  <a:tcPr marL="9525" marR="9525" marT="9525"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smtClean="0">
                          <a:solidFill>
                            <a:srgbClr val="000000"/>
                          </a:solidFill>
                          <a:latin typeface="+mn-lt"/>
                        </a:rPr>
                        <a:t>47</a:t>
                      </a:r>
                      <a:endParaRPr lang="en-US" sz="1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smtClean="0">
                          <a:solidFill>
                            <a:srgbClr val="000000"/>
                          </a:solidFill>
                          <a:latin typeface="+mn-lt"/>
                        </a:rPr>
                        <a:t>+10</a:t>
                      </a:r>
                      <a:r>
                        <a:rPr lang="en-US" sz="1200" b="1" i="0" u="none" strike="noStrike" dirty="0">
                          <a:solidFill>
                            <a:srgbClr val="000000"/>
                          </a:solidFill>
                          <a:latin typeface="+mn-lt"/>
                        </a:rPr>
                        <a:t>%</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01508">
                <a:tc>
                  <a:txBody>
                    <a:bodyPr/>
                    <a:lstStyle/>
                    <a:p>
                      <a:pPr algn="ctr" fontAlgn="t"/>
                      <a:r>
                        <a:rPr lang="en-US" sz="1200" b="1" i="0" u="none" strike="noStrike" dirty="0">
                          <a:latin typeface="+mn-lt"/>
                        </a:rPr>
                        <a:t>November</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US" sz="1200" b="1" i="0" u="none" strike="noStrike" dirty="0">
                          <a:latin typeface="+mn-lt"/>
                        </a:rPr>
                        <a:t>48</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a:latin typeface="+mn-lt"/>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a:latin typeface="+mn-lt"/>
                        </a:rPr>
                        <a:t>60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dirty="0">
                          <a:latin typeface="+mn-lt"/>
                        </a:rPr>
                        <a:t>43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dirty="0">
                          <a:latin typeface="+mn-lt"/>
                        </a:rPr>
                        <a:t>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48</a:t>
                      </a:r>
                    </a:p>
                  </a:txBody>
                  <a:tcPr marL="0" marR="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smtClean="0">
                          <a:latin typeface="+mn-lt"/>
                        </a:rPr>
                        <a:t>40</a:t>
                      </a:r>
                      <a:endParaRPr lang="en-US" sz="1200" b="1" i="0" u="none" strike="noStrike" dirty="0">
                        <a:latin typeface="+mn-lt"/>
                      </a:endParaRPr>
                    </a:p>
                  </a:txBody>
                  <a:tcPr marL="0" marR="0"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solidFill>
                            <a:srgbClr val="000000"/>
                          </a:solidFill>
                          <a:latin typeface="+mn-lt"/>
                        </a:rPr>
                        <a:t>48</a:t>
                      </a:r>
                    </a:p>
                  </a:txBody>
                  <a:tcPr marL="9525" marR="9525" marT="9525"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smtClean="0">
                          <a:solidFill>
                            <a:srgbClr val="000000"/>
                          </a:solidFill>
                          <a:latin typeface="+mn-lt"/>
                        </a:rPr>
                        <a:t>43</a:t>
                      </a:r>
                      <a:endParaRPr lang="en-US" sz="1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smtClean="0">
                          <a:solidFill>
                            <a:srgbClr val="000000"/>
                          </a:solidFill>
                          <a:latin typeface="+mn-lt"/>
                        </a:rPr>
                        <a:t>-18</a:t>
                      </a:r>
                      <a:r>
                        <a:rPr lang="en-US" sz="1200" b="1" i="0" u="none" strike="noStrike" dirty="0">
                          <a:solidFill>
                            <a:srgbClr val="000000"/>
                          </a:solidFill>
                          <a:latin typeface="+mn-lt"/>
                        </a:rPr>
                        <a:t>%</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01508">
                <a:tc>
                  <a:txBody>
                    <a:bodyPr/>
                    <a:lstStyle/>
                    <a:p>
                      <a:pPr algn="ctr" fontAlgn="t"/>
                      <a:r>
                        <a:rPr lang="en-US" sz="1200" b="1" i="0" u="none" strike="noStrike" dirty="0">
                          <a:latin typeface="+mn-lt"/>
                        </a:rPr>
                        <a:t>December</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US" sz="1200" b="1" i="0" u="none" strike="noStrike" dirty="0">
                          <a:latin typeface="+mn-lt"/>
                        </a:rPr>
                        <a:t>52</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a:latin typeface="+mn-lt"/>
                        </a:rPr>
                        <a:t>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a:latin typeface="+mn-lt"/>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dirty="0">
                          <a:latin typeface="+mn-lt"/>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1" i="0" u="none" strike="noStrike" dirty="0">
                          <a:latin typeface="+mn-lt"/>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a:latin typeface="+mn-lt"/>
                        </a:rPr>
                        <a:t>41</a:t>
                      </a:r>
                    </a:p>
                  </a:txBody>
                  <a:tcPr marL="0" marR="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200" b="1" i="0" u="none" strike="noStrike" dirty="0" smtClean="0">
                          <a:latin typeface="+mn-lt"/>
                        </a:rPr>
                        <a:t>38</a:t>
                      </a:r>
                      <a:endParaRPr lang="en-US" sz="1200" b="1" i="0" u="none" strike="noStrike" dirty="0">
                        <a:latin typeface="+mn-lt"/>
                      </a:endParaRPr>
                    </a:p>
                  </a:txBody>
                  <a:tcPr marL="0" marR="0"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a:solidFill>
                            <a:srgbClr val="000000"/>
                          </a:solidFill>
                          <a:latin typeface="+mn-lt"/>
                        </a:rPr>
                        <a:t>47</a:t>
                      </a:r>
                    </a:p>
                  </a:txBody>
                  <a:tcPr marL="9525" marR="9525" marT="9525"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1" i="0" u="none" strike="noStrike" dirty="0" smtClean="0">
                          <a:solidFill>
                            <a:srgbClr val="000000"/>
                          </a:solidFill>
                          <a:latin typeface="+mn-lt"/>
                        </a:rPr>
                        <a:t>44</a:t>
                      </a:r>
                      <a:endParaRPr lang="en-US" sz="1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200" b="1" i="0" u="none" strike="noStrike" dirty="0" smtClean="0">
                          <a:solidFill>
                            <a:srgbClr val="000000"/>
                          </a:solidFill>
                          <a:latin typeface="+mn-lt"/>
                        </a:rPr>
                        <a:t>-6%</a:t>
                      </a:r>
                      <a:endParaRPr lang="en-US" sz="1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01508">
                <a:tc>
                  <a:txBody>
                    <a:bodyPr/>
                    <a:lstStyle/>
                    <a:p>
                      <a:pPr algn="ctr" fontAlgn="b"/>
                      <a:r>
                        <a:rPr lang="en-US" sz="1200" b="1" i="0" u="none" strike="noStrike" dirty="0">
                          <a:latin typeface="+mn-lt"/>
                        </a:rPr>
                        <a:t>Total Collisions</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fontAlgn="b"/>
                      <a:r>
                        <a:rPr lang="en-US" sz="1200" b="1" i="0" u="none" strike="noStrike" dirty="0">
                          <a:latin typeface="+mn-lt"/>
                        </a:rPr>
                        <a:t>434</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fontAlgn="b"/>
                      <a:r>
                        <a:rPr lang="en-US" sz="1200" b="1" i="0" u="none" strike="noStrike" dirty="0">
                          <a:latin typeface="+mn-lt"/>
                        </a:rPr>
                        <a:t>429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fontAlgn="b"/>
                      <a:r>
                        <a:rPr lang="en-US" sz="1200" b="1" i="0" u="none" strike="noStrike" dirty="0">
                          <a:latin typeface="+mn-lt"/>
                        </a:rPr>
                        <a:t>412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fontAlgn="b"/>
                      <a:r>
                        <a:rPr lang="en-US" sz="1200" b="1" i="0" u="none" strike="noStrike" dirty="0">
                          <a:latin typeface="+mn-lt"/>
                        </a:rPr>
                        <a:t>444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fontAlgn="b"/>
                      <a:r>
                        <a:rPr lang="en-US" sz="1200" b="1" i="0" u="none" strike="noStrike" dirty="0">
                          <a:latin typeface="+mn-lt"/>
                        </a:rPr>
                        <a:t>454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fontAlgn="b"/>
                      <a:r>
                        <a:rPr lang="en-US" sz="1200" b="1" i="0" u="none" strike="noStrike" dirty="0">
                          <a:latin typeface="+mn-lt"/>
                        </a:rPr>
                        <a:t>436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fontAlgn="b"/>
                      <a:r>
                        <a:rPr lang="en-US" sz="1200" b="1" i="0" u="none" strike="noStrike" dirty="0">
                          <a:latin typeface="+mn-lt"/>
                        </a:rPr>
                        <a:t>399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fontAlgn="b"/>
                      <a:r>
                        <a:rPr lang="en-US" sz="1200" b="1" i="0" u="none" strike="noStrike" dirty="0">
                          <a:latin typeface="+mn-lt"/>
                        </a:rPr>
                        <a:t>423</a:t>
                      </a:r>
                    </a:p>
                  </a:txBody>
                  <a:tcPr marL="0" marR="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fontAlgn="b"/>
                      <a:r>
                        <a:rPr lang="en-US" sz="1200" b="1" i="0" u="none" strike="noStrike" dirty="0" smtClean="0">
                          <a:latin typeface="+mn-lt"/>
                        </a:rPr>
                        <a:t>483</a:t>
                      </a:r>
                      <a:endParaRPr lang="en-US" sz="1200" b="1" i="0" u="none" strike="noStrike" dirty="0">
                        <a:latin typeface="+mn-lt"/>
                      </a:endParaRPr>
                    </a:p>
                  </a:txBody>
                  <a:tcPr marL="0" marR="0"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fontAlgn="ctr"/>
                      <a:r>
                        <a:rPr lang="en-US" sz="1200" b="1" i="0" u="none" strike="noStrike" dirty="0">
                          <a:solidFill>
                            <a:srgbClr val="000000"/>
                          </a:solidFill>
                          <a:latin typeface="+mn-lt"/>
                        </a:rPr>
                        <a:t>435</a:t>
                      </a:r>
                    </a:p>
                  </a:txBody>
                  <a:tcPr marL="9525" marR="9525" marT="9525"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200" b="1" i="0" u="none" strike="noStrike" dirty="0" smtClean="0">
                          <a:solidFill>
                            <a:srgbClr val="000000"/>
                          </a:solidFill>
                          <a:latin typeface="+mn-lt"/>
                        </a:rPr>
                        <a:t>435</a:t>
                      </a:r>
                      <a:endParaRPr lang="en-US" sz="1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b"/>
                      <a:r>
                        <a:rPr lang="en-US" sz="1200" b="1" i="0" u="none" strike="noStrike" dirty="0" smtClean="0">
                          <a:solidFill>
                            <a:srgbClr val="000000"/>
                          </a:solidFill>
                          <a:latin typeface="+mn-lt"/>
                        </a:rPr>
                        <a:t>0%</a:t>
                      </a:r>
                      <a:endParaRPr lang="en-US" sz="1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r>
              <a:tr h="201508">
                <a:tc>
                  <a:txBody>
                    <a:bodyPr/>
                    <a:lstStyle/>
                    <a:p>
                      <a:pPr algn="ctr" fontAlgn="b"/>
                      <a:r>
                        <a:rPr lang="en-US" sz="1200" b="1" i="0" u="none" strike="noStrike" dirty="0">
                          <a:latin typeface="+mn-lt"/>
                        </a:rPr>
                        <a:t>Per 100,000 </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dirty="0">
                          <a:latin typeface="+mn-lt"/>
                        </a:rPr>
                        <a:t>46.7</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dirty="0">
                          <a:latin typeface="+mn-lt"/>
                        </a:rPr>
                        <a:t>45.9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dirty="0">
                          <a:latin typeface="+mn-lt"/>
                        </a:rPr>
                        <a:t>43.8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dirty="0">
                          <a:latin typeface="+mn-lt"/>
                        </a:rPr>
                        <a:t>46.6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dirty="0">
                          <a:latin typeface="+mn-lt"/>
                        </a:rPr>
                        <a:t>46.8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dirty="0">
                          <a:latin typeface="+mn-lt"/>
                        </a:rPr>
                        <a:t>44.9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dirty="0">
                          <a:latin typeface="+mn-lt"/>
                        </a:rPr>
                        <a:t>40.5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dirty="0">
                          <a:latin typeface="+mn-lt"/>
                        </a:rPr>
                        <a:t>42.8</a:t>
                      </a:r>
                    </a:p>
                  </a:txBody>
                  <a:tcPr marL="0" marR="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dirty="0" smtClean="0">
                          <a:latin typeface="+mn-lt"/>
                        </a:rPr>
                        <a:t>47.5</a:t>
                      </a:r>
                      <a:endParaRPr lang="en-US" sz="1200" b="1" i="0" u="none" strike="noStrike" dirty="0">
                        <a:latin typeface="+mn-lt"/>
                      </a:endParaRPr>
                    </a:p>
                  </a:txBody>
                  <a:tcPr marL="0" marR="0"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1" i="0" u="none" strike="noStrike" dirty="0" smtClean="0">
                          <a:solidFill>
                            <a:srgbClr val="000000"/>
                          </a:solidFill>
                          <a:latin typeface="+mn-lt"/>
                        </a:rPr>
                        <a:t>46.0</a:t>
                      </a:r>
                      <a:endParaRPr lang="en-US" sz="1200" b="1" i="0" u="none" strike="noStrike" dirty="0">
                        <a:solidFill>
                          <a:srgbClr val="000000"/>
                        </a:solidFill>
                        <a:latin typeface="+mn-lt"/>
                      </a:endParaRPr>
                    </a:p>
                  </a:txBody>
                  <a:tcPr marL="9525" marR="9525" marT="9525"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1" i="0" u="none" strike="noStrike" dirty="0" smtClean="0">
                          <a:solidFill>
                            <a:srgbClr val="000000"/>
                          </a:solidFill>
                          <a:latin typeface="+mn-lt"/>
                        </a:rPr>
                        <a:t>43.9</a:t>
                      </a:r>
                      <a:endParaRPr lang="en-US" sz="1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dirty="0" smtClean="0">
                          <a:solidFill>
                            <a:srgbClr val="000000"/>
                          </a:solidFill>
                          <a:latin typeface="+mn-lt"/>
                        </a:rPr>
                        <a:t>-5%</a:t>
                      </a:r>
                      <a:endParaRPr lang="en-US" sz="1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574598">
                <a:tc>
                  <a:txBody>
                    <a:bodyPr/>
                    <a:lstStyle/>
                    <a:p>
                      <a:pPr algn="ctr" fontAlgn="t"/>
                      <a:r>
                        <a:rPr lang="en-US" sz="1200" b="1" i="0" u="none" strike="noStrike" dirty="0">
                          <a:latin typeface="+mn-lt"/>
                        </a:rPr>
                        <a:t>Level 4 &amp; 5 </a:t>
                      </a:r>
                      <a:endParaRPr lang="en-US" sz="1200" b="1" i="0" u="none" strike="noStrike" dirty="0" smtClean="0">
                        <a:latin typeface="+mn-lt"/>
                      </a:endParaRPr>
                    </a:p>
                    <a:p>
                      <a:pPr algn="ctr" fontAlgn="t"/>
                      <a:r>
                        <a:rPr lang="en-US" sz="1200" b="1" i="0" u="none" strike="noStrike" dirty="0" smtClean="0">
                          <a:latin typeface="+mn-lt"/>
                        </a:rPr>
                        <a:t>Collisions </a:t>
                      </a:r>
                    </a:p>
                    <a:p>
                      <a:pPr algn="ctr" fontAlgn="t"/>
                      <a:r>
                        <a:rPr lang="en-US" sz="1200" b="1" i="0" u="none" strike="noStrike" dirty="0" smtClean="0">
                          <a:latin typeface="+mn-lt"/>
                        </a:rPr>
                        <a:t>(%</a:t>
                      </a:r>
                      <a:r>
                        <a:rPr lang="en-US" sz="1200" b="1" i="0" u="none" strike="noStrike" baseline="0" dirty="0" smtClean="0">
                          <a:latin typeface="+mn-lt"/>
                        </a:rPr>
                        <a:t> of total)</a:t>
                      </a:r>
                      <a:endParaRPr lang="en-US" sz="1200" b="1" i="0" u="none" strike="noStrike" dirty="0" smtClean="0">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fontAlgn="t"/>
                      <a:r>
                        <a:rPr lang="en-US" sz="1200" b="1" i="0" u="none" strike="noStrike" dirty="0" smtClean="0">
                          <a:latin typeface="+mn-lt"/>
                        </a:rPr>
                        <a:t>130</a:t>
                      </a:r>
                    </a:p>
                    <a:p>
                      <a:pPr algn="ctr" fontAlgn="t"/>
                      <a:r>
                        <a:rPr lang="en-US" sz="1200" b="0" i="0" u="none" strike="noStrike" dirty="0" smtClean="0">
                          <a:latin typeface="+mn-lt"/>
                        </a:rPr>
                        <a:t>(30%)</a:t>
                      </a:r>
                      <a:endParaRPr lang="en-US" sz="1200" b="0" i="0" u="none" strike="noStrike" dirty="0">
                        <a:latin typeface="+mn-lt"/>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fontAlgn="t"/>
                      <a:r>
                        <a:rPr lang="en-US" sz="1200" b="1" i="0" u="none" strike="noStrike" dirty="0" smtClean="0">
                          <a:latin typeface="+mn-lt"/>
                        </a:rPr>
                        <a:t>142</a:t>
                      </a:r>
                    </a:p>
                    <a:p>
                      <a:pPr algn="ctr" fontAlgn="t"/>
                      <a:r>
                        <a:rPr lang="en-US" sz="1200" b="0" i="0" u="none" strike="noStrike" dirty="0" smtClean="0">
                          <a:latin typeface="+mn-lt"/>
                        </a:rPr>
                        <a:t>(33%)</a:t>
                      </a:r>
                      <a:endParaRPr lang="en-US" sz="12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fontAlgn="t"/>
                      <a:r>
                        <a:rPr lang="en-US" sz="1200" b="1" i="0" u="none" strike="noStrike" dirty="0" smtClean="0">
                          <a:latin typeface="+mn-lt"/>
                        </a:rPr>
                        <a:t>119</a:t>
                      </a:r>
                    </a:p>
                    <a:p>
                      <a:pPr algn="ctr" fontAlgn="t"/>
                      <a:r>
                        <a:rPr lang="en-US" sz="1200" b="0" i="0" u="none" strike="noStrike" dirty="0" smtClean="0">
                          <a:latin typeface="+mn-lt"/>
                        </a:rPr>
                        <a:t>(29%)</a:t>
                      </a:r>
                      <a:endParaRPr lang="en-US" sz="12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fontAlgn="t"/>
                      <a:r>
                        <a:rPr lang="en-US" sz="1200" b="1" i="0" u="none" strike="noStrike" dirty="0" smtClean="0">
                          <a:latin typeface="+mn-lt"/>
                        </a:rPr>
                        <a:t>115</a:t>
                      </a:r>
                    </a:p>
                    <a:p>
                      <a:pPr algn="ctr" fontAlgn="t"/>
                      <a:r>
                        <a:rPr lang="en-US" sz="1200" b="0" i="0" u="none" strike="noStrike" dirty="0" smtClean="0">
                          <a:latin typeface="+mn-lt"/>
                        </a:rPr>
                        <a:t>(26%)</a:t>
                      </a:r>
                      <a:endParaRPr lang="en-US" sz="12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fontAlgn="t"/>
                      <a:r>
                        <a:rPr lang="en-US" sz="1200" b="1" i="0" u="none" strike="noStrike" dirty="0" smtClean="0">
                          <a:latin typeface="+mn-lt"/>
                        </a:rPr>
                        <a:t>132</a:t>
                      </a:r>
                    </a:p>
                    <a:p>
                      <a:pPr algn="ctr" fontAlgn="t"/>
                      <a:r>
                        <a:rPr lang="en-US" sz="1200" b="0" i="0" u="none" strike="noStrike" dirty="0" smtClean="0">
                          <a:latin typeface="+mn-lt"/>
                        </a:rPr>
                        <a:t>(29%)</a:t>
                      </a:r>
                      <a:endParaRPr lang="en-US" sz="12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fontAlgn="t"/>
                      <a:r>
                        <a:rPr lang="en-US" sz="1200" b="1" i="0" u="none" strike="noStrike" dirty="0" smtClean="0">
                          <a:latin typeface="+mn-lt"/>
                        </a:rPr>
                        <a:t>113</a:t>
                      </a:r>
                    </a:p>
                    <a:p>
                      <a:pPr algn="ctr" fontAlgn="t"/>
                      <a:r>
                        <a:rPr lang="en-US" sz="1200" b="0" i="0" u="none" strike="noStrike" dirty="0" smtClean="0">
                          <a:latin typeface="+mn-lt"/>
                        </a:rPr>
                        <a:t>(26%)</a:t>
                      </a:r>
                      <a:endParaRPr lang="en-US" sz="12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fontAlgn="t"/>
                      <a:r>
                        <a:rPr lang="en-US" sz="1200" b="1" i="0" u="none" strike="noStrike" dirty="0" smtClean="0">
                          <a:latin typeface="+mn-lt"/>
                        </a:rPr>
                        <a:t>104</a:t>
                      </a:r>
                    </a:p>
                    <a:p>
                      <a:pPr algn="ctr" fontAlgn="t"/>
                      <a:r>
                        <a:rPr lang="en-US" sz="1200" b="0" i="0" u="none" strike="noStrike" dirty="0" smtClean="0">
                          <a:latin typeface="+mn-lt"/>
                        </a:rPr>
                        <a:t>(26%)</a:t>
                      </a:r>
                      <a:endParaRPr lang="en-US" sz="12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fontAlgn="t"/>
                      <a:r>
                        <a:rPr lang="en-US" sz="1200" b="1" i="0" u="none" strike="noStrike" dirty="0" smtClean="0">
                          <a:latin typeface="+mn-lt"/>
                        </a:rPr>
                        <a:t>82</a:t>
                      </a:r>
                    </a:p>
                    <a:p>
                      <a:pPr algn="ctr" fontAlgn="t"/>
                      <a:r>
                        <a:rPr lang="en-US" sz="1200" b="0" i="0" u="none" strike="noStrike" dirty="0" smtClean="0">
                          <a:latin typeface="+mn-lt"/>
                        </a:rPr>
                        <a:t>(19%)</a:t>
                      </a:r>
                      <a:endParaRPr lang="en-US" sz="1200" b="0"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fontAlgn="t"/>
                      <a:r>
                        <a:rPr lang="en-US" sz="1200" b="1" i="0" u="none" strike="noStrike" dirty="0" smtClean="0">
                          <a:latin typeface="+mn-lt"/>
                        </a:rPr>
                        <a:t>85</a:t>
                      </a:r>
                    </a:p>
                    <a:p>
                      <a:pPr algn="ctr" fontAlgn="t"/>
                      <a:r>
                        <a:rPr lang="en-US" sz="1200" b="0" i="0" u="none" strike="noStrike" dirty="0" smtClean="0">
                          <a:latin typeface="+mn-lt"/>
                        </a:rPr>
                        <a:t>(18%)</a:t>
                      </a:r>
                      <a:endParaRPr lang="en-US" sz="1200" b="0" i="0" u="none" strike="noStrike" dirty="0">
                        <a:latin typeface="+mn-lt"/>
                      </a:endParaRPr>
                    </a:p>
                  </a:txBody>
                  <a:tcPr marL="0" marR="0"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C0C0"/>
                    </a:solidFill>
                  </a:tcPr>
                </a:tc>
                <a:tc>
                  <a:txBody>
                    <a:bodyPr/>
                    <a:lstStyle/>
                    <a:p>
                      <a:pPr algn="ctr" fontAlgn="ctr"/>
                      <a:r>
                        <a:rPr lang="en-US" sz="1200" b="1" i="0" u="none" strike="noStrike" dirty="0" smtClean="0">
                          <a:solidFill>
                            <a:srgbClr val="000000"/>
                          </a:solidFill>
                          <a:latin typeface="+mn-lt"/>
                        </a:rPr>
                        <a:t>128</a:t>
                      </a:r>
                    </a:p>
                  </a:txBody>
                  <a:tcPr marL="9525" marR="9525" marT="9525"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200" b="1" i="0" u="none" strike="noStrike" dirty="0" smtClean="0">
                          <a:solidFill>
                            <a:srgbClr val="000000"/>
                          </a:solidFill>
                          <a:latin typeface="+mn-lt"/>
                        </a:rPr>
                        <a:t>96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b"/>
                      <a:r>
                        <a:rPr lang="en-US" sz="1200" b="1" i="0" u="none" strike="noStrike" dirty="0" smtClean="0">
                          <a:solidFill>
                            <a:srgbClr val="000000"/>
                          </a:solidFill>
                          <a:latin typeface="+mn-lt"/>
                        </a:rPr>
                        <a:t>-25%</a:t>
                      </a:r>
                      <a:endParaRPr lang="en-US" sz="1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r>
              <a:tr h="220687">
                <a:tc>
                  <a:txBody>
                    <a:bodyPr/>
                    <a:lstStyle/>
                    <a:p>
                      <a:pPr algn="ctr" fontAlgn="t"/>
                      <a:r>
                        <a:rPr lang="en-US" sz="1200" b="1" i="0" u="none" strike="noStrike" dirty="0" smtClean="0">
                          <a:latin typeface="+mn-lt"/>
                        </a:rPr>
                        <a:t>Per 100,000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1200" b="1" i="0" u="none" strike="noStrike" dirty="0" smtClean="0">
                          <a:latin typeface="+mn-lt"/>
                        </a:rPr>
                        <a:t>14.0</a:t>
                      </a:r>
                      <a:endParaRPr lang="en-US" sz="1200" b="1" i="0" u="none" strike="noStrike" dirty="0">
                        <a:latin typeface="+mn-lt"/>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1200" b="1" i="0" u="none" strike="noStrike" dirty="0" smtClean="0">
                          <a:latin typeface="+mn-lt"/>
                        </a:rPr>
                        <a:t>15.2</a:t>
                      </a:r>
                      <a:endParaRPr lang="en-US" sz="1200" b="1"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1200" b="1" i="0" u="none" strike="noStrike" dirty="0" smtClean="0">
                          <a:latin typeface="+mn-lt"/>
                        </a:rPr>
                        <a:t>12.7</a:t>
                      </a:r>
                      <a:endParaRPr lang="en-US" sz="1200" b="1"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1200" b="1" i="0" u="none" strike="noStrike" dirty="0" smtClean="0">
                          <a:latin typeface="+mn-lt"/>
                        </a:rPr>
                        <a:t>12.1</a:t>
                      </a:r>
                      <a:endParaRPr lang="en-US" sz="1200" b="1"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1200" b="1" i="0" u="none" strike="noStrike" dirty="0" smtClean="0">
                          <a:latin typeface="+mn-lt"/>
                        </a:rPr>
                        <a:t>13.6</a:t>
                      </a:r>
                      <a:endParaRPr lang="en-US" sz="1200" b="1"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1200" b="1" i="0" u="none" strike="noStrike" dirty="0" smtClean="0">
                          <a:latin typeface="+mn-lt"/>
                        </a:rPr>
                        <a:t>11.6</a:t>
                      </a:r>
                      <a:endParaRPr lang="en-US" sz="1200" b="1"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1200" b="1" i="0" u="none" strike="noStrike" dirty="0" smtClean="0">
                          <a:latin typeface="+mn-lt"/>
                        </a:rPr>
                        <a:t>10.6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1200" b="1" i="0" u="none" strike="noStrike" dirty="0" smtClean="0">
                          <a:latin typeface="+mn-lt"/>
                        </a:rPr>
                        <a:t>8.6</a:t>
                      </a:r>
                      <a:endParaRPr lang="en-US" sz="1200" b="1" i="0" u="none" strike="noStrike" dirty="0">
                        <a:latin typeface="+mn-lt"/>
                      </a:endParaRPr>
                    </a:p>
                  </a:txBody>
                  <a:tcPr marL="0" marR="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1200" b="1" i="0" u="none" strike="noStrike" dirty="0" smtClean="0">
                          <a:latin typeface="+mn-lt"/>
                        </a:rPr>
                        <a:t>8.4</a:t>
                      </a:r>
                      <a:endParaRPr lang="en-US" sz="1200" b="1" i="0" u="none" strike="noStrike" dirty="0">
                        <a:latin typeface="+mn-lt"/>
                      </a:endParaRPr>
                    </a:p>
                  </a:txBody>
                  <a:tcPr marL="0" marR="0"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1" i="0" u="none" strike="noStrike" dirty="0" smtClean="0">
                          <a:solidFill>
                            <a:srgbClr val="000000"/>
                          </a:solidFill>
                          <a:latin typeface="+mn-lt"/>
                        </a:rPr>
                        <a:t>13.5</a:t>
                      </a:r>
                    </a:p>
                  </a:txBody>
                  <a:tcPr marL="9525" marR="9525" marT="9525"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1" i="0" u="none" strike="noStrike" dirty="0" smtClean="0">
                          <a:solidFill>
                            <a:srgbClr val="000000"/>
                          </a:solidFill>
                          <a:latin typeface="+mn-lt"/>
                        </a:rPr>
                        <a:t>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dirty="0" smtClean="0">
                          <a:solidFill>
                            <a:srgbClr val="000000"/>
                          </a:solidFill>
                          <a:latin typeface="+mn-lt"/>
                        </a:rPr>
                        <a:t>-27%</a:t>
                      </a:r>
                      <a:endParaRPr lang="en-US" sz="1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201508">
                <a:tc>
                  <a:txBody>
                    <a:bodyPr/>
                    <a:lstStyle/>
                    <a:p>
                      <a:pPr algn="ctr" fontAlgn="t"/>
                      <a:r>
                        <a:rPr lang="en-US" sz="1200" b="1" i="0" u="none" strike="noStrike" dirty="0">
                          <a:latin typeface="+mn-lt"/>
                        </a:rPr>
                        <a:t>Total </a:t>
                      </a:r>
                      <a:r>
                        <a:rPr lang="en-US" sz="1200" b="1" i="0" u="none" strike="noStrike" dirty="0" smtClean="0">
                          <a:latin typeface="+mn-lt"/>
                        </a:rPr>
                        <a:t>Fatalities*</a:t>
                      </a:r>
                      <a:endParaRPr lang="en-US" sz="1200" b="1" i="0" u="none" strike="noStrike" dirty="0">
                        <a:latin typeface="+mn-lt"/>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fontAlgn="t"/>
                      <a:r>
                        <a:rPr lang="en-US" sz="1200" b="1" i="0" u="none" strike="noStrike" dirty="0">
                          <a:latin typeface="+mn-lt"/>
                        </a:rPr>
                        <a:t>10</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fontAlgn="t"/>
                      <a:r>
                        <a:rPr lang="en-US" sz="1200" b="1" i="0" u="none" strike="noStrike" dirty="0">
                          <a:latin typeface="+mn-lt"/>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fontAlgn="t"/>
                      <a:r>
                        <a:rPr lang="en-US" sz="1200" b="1" i="0" u="none" strike="noStrike" dirty="0">
                          <a:latin typeface="+mn-lt"/>
                        </a:rPr>
                        <a:t>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fontAlgn="t"/>
                      <a:r>
                        <a:rPr lang="en-US" sz="1200" b="1" i="0" u="none" strike="noStrike" dirty="0">
                          <a:latin typeface="+mn-lt"/>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fontAlgn="t"/>
                      <a:r>
                        <a:rPr lang="en-US" sz="1200" b="1" i="0" u="none" strike="noStrike" dirty="0">
                          <a:latin typeface="+mn-lt"/>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fontAlgn="t"/>
                      <a:r>
                        <a:rPr lang="en-US" sz="1200" b="1" i="0" u="none" strike="noStrike" dirty="0">
                          <a:latin typeface="+mn-lt"/>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fontAlgn="t"/>
                      <a:r>
                        <a:rPr lang="en-US" sz="1200" b="1" i="0" u="none" strike="noStrike" dirty="0">
                          <a:latin typeface="+mn-lt"/>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fontAlgn="t"/>
                      <a:r>
                        <a:rPr lang="en-US" sz="1200" b="1" i="0" u="none" strike="noStrike" dirty="0">
                          <a:latin typeface="+mn-lt"/>
                        </a:rPr>
                        <a:t>6</a:t>
                      </a:r>
                    </a:p>
                  </a:txBody>
                  <a:tcPr marL="0" marR="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fontAlgn="t"/>
                      <a:r>
                        <a:rPr lang="en-US" sz="1200" b="1" i="0" u="none" strike="noStrike" dirty="0" smtClean="0">
                          <a:latin typeface="+mn-lt"/>
                        </a:rPr>
                        <a:t>13</a:t>
                      </a:r>
                      <a:endParaRPr lang="en-US" sz="1200" b="1" i="0" u="none" strike="noStrike" dirty="0">
                        <a:latin typeface="+mn-lt"/>
                      </a:endParaRPr>
                    </a:p>
                  </a:txBody>
                  <a:tcPr marL="0" marR="0"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tc>
                  <a:txBody>
                    <a:bodyPr/>
                    <a:lstStyle/>
                    <a:p>
                      <a:pPr algn="ctr" fontAlgn="ctr"/>
                      <a:r>
                        <a:rPr lang="en-US" sz="1200" b="1" i="0" u="none" strike="noStrike" dirty="0">
                          <a:solidFill>
                            <a:srgbClr val="000000"/>
                          </a:solidFill>
                          <a:latin typeface="+mn-lt"/>
                        </a:rPr>
                        <a:t>16</a:t>
                      </a:r>
                    </a:p>
                  </a:txBody>
                  <a:tcPr marL="9525" marR="9525" marT="9525"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200" b="1" i="0" u="none" strike="noStrike" dirty="0" smtClean="0">
                          <a:solidFill>
                            <a:srgbClr val="000000"/>
                          </a:solidFill>
                          <a:latin typeface="+mn-lt"/>
                        </a:rPr>
                        <a:t>11</a:t>
                      </a:r>
                      <a:endParaRPr lang="en-US" sz="1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b"/>
                      <a:r>
                        <a:rPr lang="en-US" sz="1200" b="1" i="0" u="none" strike="noStrike" dirty="0">
                          <a:solidFill>
                            <a:srgbClr val="000000"/>
                          </a:solidFill>
                          <a:latin typeface="+mn-lt"/>
                        </a:rPr>
                        <a:t>-</a:t>
                      </a:r>
                      <a:r>
                        <a:rPr lang="en-US" sz="1200" b="1" i="0" u="none" strike="noStrike" dirty="0" smtClean="0">
                          <a:solidFill>
                            <a:srgbClr val="000000"/>
                          </a:solidFill>
                          <a:latin typeface="+mn-lt"/>
                        </a:rPr>
                        <a:t>31%</a:t>
                      </a:r>
                      <a:endParaRPr lang="en-US" sz="1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r>
              <a:tr h="201508">
                <a:tc>
                  <a:txBody>
                    <a:bodyPr/>
                    <a:lstStyle/>
                    <a:p>
                      <a:pPr algn="ctr" fontAlgn="b"/>
                      <a:r>
                        <a:rPr lang="en-US" sz="1200" b="1" i="0" u="none" strike="noStrike" dirty="0">
                          <a:latin typeface="+mn-lt"/>
                        </a:rPr>
                        <a:t>Per 100,000 </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dirty="0">
                          <a:latin typeface="+mn-lt"/>
                        </a:rPr>
                        <a:t>1.1</a:t>
                      </a: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dirty="0">
                          <a:latin typeface="+mn-lt"/>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dirty="0">
                          <a:latin typeface="+mn-lt"/>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dirty="0">
                          <a:latin typeface="+mn-lt"/>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dirty="0">
                          <a:latin typeface="+mn-lt"/>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dirty="0">
                          <a:latin typeface="+mn-lt"/>
                        </a:rPr>
                        <a:t>1.3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1200" b="1" i="0" u="none" strike="noStrike" dirty="0">
                          <a:latin typeface="+mn-lt"/>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1200" b="1" i="0" u="none" strike="noStrike" dirty="0">
                          <a:latin typeface="+mn-lt"/>
                        </a:rPr>
                        <a:t>0.6</a:t>
                      </a:r>
                    </a:p>
                  </a:txBody>
                  <a:tcPr marL="0" marR="0" marT="0" marB="0"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t"/>
                      <a:r>
                        <a:rPr lang="en-US" sz="1200" b="1" i="0" u="none" strike="noStrike" dirty="0" smtClean="0">
                          <a:latin typeface="+mn-lt"/>
                        </a:rPr>
                        <a:t>1.3</a:t>
                      </a:r>
                      <a:endParaRPr lang="en-US" sz="1200" b="1" i="0" u="none" strike="noStrike" dirty="0">
                        <a:latin typeface="+mn-lt"/>
                      </a:endParaRPr>
                    </a:p>
                  </a:txBody>
                  <a:tcPr marL="0" marR="0"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1" i="0" u="none" strike="noStrike" dirty="0" smtClean="0">
                          <a:solidFill>
                            <a:srgbClr val="000000"/>
                          </a:solidFill>
                          <a:latin typeface="+mn-lt"/>
                        </a:rPr>
                        <a:t>1.6</a:t>
                      </a:r>
                      <a:endParaRPr lang="en-US" sz="1200" b="1" i="0" u="none" strike="noStrike" dirty="0">
                        <a:solidFill>
                          <a:srgbClr val="000000"/>
                        </a:solidFill>
                        <a:latin typeface="+mn-lt"/>
                      </a:endParaRPr>
                    </a:p>
                  </a:txBody>
                  <a:tcPr marL="9525" marR="9525" marT="9525" marB="0"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1" i="0" u="none" strike="noStrike" dirty="0" smtClean="0">
                          <a:solidFill>
                            <a:srgbClr val="000000"/>
                          </a:solidFill>
                          <a:latin typeface="+mn-lt"/>
                        </a:rPr>
                        <a:t>1.1</a:t>
                      </a:r>
                      <a:endParaRPr lang="en-US" sz="1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
                      <a:r>
                        <a:rPr lang="en-US" sz="1200" b="1" i="0" u="none" strike="noStrike" dirty="0" smtClean="0">
                          <a:solidFill>
                            <a:srgbClr val="000000"/>
                          </a:solidFill>
                          <a:latin typeface="+mn-lt"/>
                        </a:rPr>
                        <a:t>-31%</a:t>
                      </a:r>
                      <a:endParaRPr lang="en-US" sz="1200" b="1" i="0" u="none" strike="noStrike" dirty="0">
                        <a:solidFill>
                          <a:srgbClr val="000000"/>
                        </a:solidFill>
                        <a:latin typeface="+mn-lt"/>
                      </a:endParaRP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bl>
          </a:graphicData>
        </a:graphic>
      </p:graphicFrame>
      <p:sp>
        <p:nvSpPr>
          <p:cNvPr id="146716" name="Date Placeholder 6"/>
          <p:cNvSpPr>
            <a:spLocks noGrp="1"/>
          </p:cNvSpPr>
          <p:nvPr>
            <p:ph type="dt" sz="quarter" idx="12"/>
          </p:nvPr>
        </p:nvSpPr>
        <p:spPr>
          <a:noFill/>
        </p:spPr>
        <p:txBody>
          <a:bodyPr/>
          <a:lstStyle/>
          <a:p>
            <a:r>
              <a:rPr lang="en-US" smtClean="0">
                <a:solidFill>
                  <a:srgbClr val="808080"/>
                </a:solidFill>
                <a:latin typeface="Arial" charset="0"/>
                <a:cs typeface="Arial" charset="0"/>
              </a:rPr>
              <a:t>7/23/2014</a:t>
            </a:r>
            <a:endParaRPr lang="en-US">
              <a:solidFill>
                <a:srgbClr val="808080"/>
              </a:solidFill>
              <a:latin typeface="Arial" charset="0"/>
              <a:cs typeface="Arial" charset="0"/>
            </a:endParaRPr>
          </a:p>
        </p:txBody>
      </p:sp>
      <p:sp>
        <p:nvSpPr>
          <p:cNvPr id="8" name="Slide Number Placeholder 7"/>
          <p:cNvSpPr>
            <a:spLocks noGrp="1"/>
          </p:cNvSpPr>
          <p:nvPr>
            <p:ph type="sldNum" sz="quarter" idx="10"/>
          </p:nvPr>
        </p:nvSpPr>
        <p:spPr/>
        <p:txBody>
          <a:bodyPr/>
          <a:lstStyle/>
          <a:p>
            <a:pPr>
              <a:defRPr/>
            </a:pPr>
            <a:fld id="{FE679D68-C5D5-4E15-A1A1-A89F10AA56C2}" type="slidenum">
              <a:rPr lang="en-US" smtClean="0">
                <a:solidFill>
                  <a:srgbClr val="808080"/>
                </a:solidFill>
              </a:rPr>
              <a:pPr>
                <a:defRPr/>
              </a:pPr>
              <a:t>7</a:t>
            </a:fld>
            <a:endParaRPr lang="en-US">
              <a:solidFill>
                <a:srgbClr val="808080"/>
              </a:solidFill>
            </a:endParaRPr>
          </a:p>
        </p:txBody>
      </p:sp>
      <p:sp>
        <p:nvSpPr>
          <p:cNvPr id="146718" name="Footer Placeholder 8"/>
          <p:cNvSpPr>
            <a:spLocks noGrp="1"/>
          </p:cNvSpPr>
          <p:nvPr>
            <p:ph type="ftr" sz="quarter" idx="11"/>
          </p:nvPr>
        </p:nvSpPr>
        <p:spPr>
          <a:noFill/>
        </p:spPr>
        <p:txBody>
          <a:bodyPr/>
          <a:lstStyle/>
          <a:p>
            <a:r>
              <a:rPr lang="en-US" smtClean="0">
                <a:solidFill>
                  <a:srgbClr val="808080"/>
                </a:solidFill>
                <a:latin typeface="Arial" charset="0"/>
                <a:cs typeface="Arial" charset="0"/>
              </a:rPr>
              <a:t>Pedestrian Safety Initiative</a:t>
            </a:r>
            <a:endParaRPr lang="en-US">
              <a:solidFill>
                <a:srgbClr val="808080"/>
              </a:solidFill>
              <a:latin typeface="Arial" charset="0"/>
              <a:cs typeface="Arial" charset="0"/>
            </a:endParaRPr>
          </a:p>
        </p:txBody>
      </p:sp>
      <p:sp>
        <p:nvSpPr>
          <p:cNvPr id="146720" name="TextBox 1"/>
          <p:cNvSpPr txBox="1">
            <a:spLocks noChangeArrowheads="1"/>
          </p:cNvSpPr>
          <p:nvPr/>
        </p:nvSpPr>
        <p:spPr bwMode="auto">
          <a:xfrm>
            <a:off x="990600" y="6041923"/>
            <a:ext cx="6629400" cy="400110"/>
          </a:xfrm>
          <a:prstGeom prst="rect">
            <a:avLst/>
          </a:prstGeom>
          <a:noFill/>
          <a:ln w="9525">
            <a:noFill/>
            <a:miter lim="800000"/>
            <a:headEnd/>
            <a:tailEnd/>
          </a:ln>
        </p:spPr>
        <p:txBody>
          <a:bodyPr wrap="square">
            <a:spAutoFit/>
          </a:bodyPr>
          <a:lstStyle/>
          <a:p>
            <a:r>
              <a:rPr lang="en-US" sz="1000" b="1" dirty="0">
                <a:solidFill>
                  <a:srgbClr val="000000"/>
                </a:solidFill>
              </a:rPr>
              <a:t>*Does not include bicycle </a:t>
            </a:r>
            <a:r>
              <a:rPr lang="en-US" sz="1000" b="1" dirty="0" smtClean="0">
                <a:solidFill>
                  <a:srgbClr val="000000"/>
                </a:solidFill>
              </a:rPr>
              <a:t>fatalities</a:t>
            </a:r>
          </a:p>
          <a:p>
            <a:r>
              <a:rPr lang="en-US" sz="1000" b="1" dirty="0" smtClean="0">
                <a:solidFill>
                  <a:srgbClr val="000000"/>
                </a:solidFill>
              </a:rPr>
              <a:t>Source: MCPD.  Data reporting prior to 2008 may not have been consistent with present practices.</a:t>
            </a:r>
            <a:endParaRPr lang="en-US" sz="1000" b="1" dirty="0">
              <a:solidFill>
                <a:srgbClr val="000000"/>
              </a:solidFill>
            </a:endParaRPr>
          </a:p>
        </p:txBody>
      </p:sp>
    </p:spTree>
    <p:extLst>
      <p:ext uri="{BB962C8B-B14F-4D97-AF65-F5344CB8AC3E}">
        <p14:creationId xmlns:p14="http://schemas.microsoft.com/office/powerpoint/2010/main" val="2327041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5"/>
          <p:cNvSpPr>
            <a:spLocks noGrp="1"/>
          </p:cNvSpPr>
          <p:nvPr>
            <p:ph type="title"/>
          </p:nvPr>
        </p:nvSpPr>
        <p:spPr>
          <a:xfrm>
            <a:off x="381000" y="304800"/>
            <a:ext cx="8229600" cy="609600"/>
          </a:xfrm>
        </p:spPr>
        <p:txBody>
          <a:bodyPr/>
          <a:lstStyle/>
          <a:p>
            <a:pPr eaLnBrk="1" fontAlgn="auto" hangingPunct="1">
              <a:spcAft>
                <a:spcPts val="0"/>
              </a:spcAft>
              <a:defRPr/>
            </a:pPr>
            <a:r>
              <a:rPr lang="en-US" sz="3600" dirty="0" smtClean="0"/>
              <a:t>Pedestrian Collision Annual Trends</a:t>
            </a:r>
          </a:p>
        </p:txBody>
      </p:sp>
      <p:graphicFrame>
        <p:nvGraphicFramePr>
          <p:cNvPr id="54274" name="Content Placeholder 7"/>
          <p:cNvGraphicFramePr>
            <a:graphicFrameLocks noGrp="1"/>
          </p:cNvGraphicFramePr>
          <p:nvPr>
            <p:ph idx="1"/>
          </p:nvPr>
        </p:nvGraphicFramePr>
        <p:xfrm>
          <a:off x="117475" y="1617663"/>
          <a:ext cx="3946525" cy="2587625"/>
        </p:xfrm>
        <a:graphic>
          <a:graphicData uri="http://schemas.openxmlformats.org/presentationml/2006/ole">
            <mc:AlternateContent xmlns:mc="http://schemas.openxmlformats.org/markup-compatibility/2006">
              <mc:Choice xmlns:v="urn:schemas-microsoft-com:vml" Requires="v">
                <p:oleObj spid="_x0000_s36900" r:id="rId5" imgW="3950550" imgH="2591025" progId="Excel.Sheet.8">
                  <p:embed/>
                </p:oleObj>
              </mc:Choice>
              <mc:Fallback>
                <p:oleObj r:id="rId5" imgW="3950550" imgH="2591025" progId="Excel.Sheet.8">
                  <p:embed/>
                  <p:pic>
                    <p:nvPicPr>
                      <p:cNvPr id="0" name="Content Placeholder 7"/>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475" y="1617663"/>
                        <a:ext cx="3946525" cy="2587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4275" name="Chart 8"/>
          <p:cNvGraphicFramePr>
            <a:graphicFrameLocks/>
          </p:cNvGraphicFramePr>
          <p:nvPr/>
        </p:nvGraphicFramePr>
        <p:xfrm>
          <a:off x="4076700" y="1589088"/>
          <a:ext cx="4318000" cy="2616200"/>
        </p:xfrm>
        <a:graphic>
          <a:graphicData uri="http://schemas.openxmlformats.org/presentationml/2006/ole">
            <mc:AlternateContent xmlns:mc="http://schemas.openxmlformats.org/markup-compatibility/2006">
              <mc:Choice xmlns:v="urn:schemas-microsoft-com:vml" Requires="v">
                <p:oleObj spid="_x0000_s36901" r:id="rId8" imgW="4316342" imgH="2615411" progId="Excel.Sheet.8">
                  <p:embed/>
                </p:oleObj>
              </mc:Choice>
              <mc:Fallback>
                <p:oleObj r:id="rId8" imgW="4316342" imgH="2615411" progId="Excel.Sheet.8">
                  <p:embed/>
                  <p:pic>
                    <p:nvPicPr>
                      <p:cNvPr id="0" name="Chart 8"/>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76700" y="1589088"/>
                        <a:ext cx="4318000" cy="2616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Table 9"/>
          <p:cNvGraphicFramePr>
            <a:graphicFrameLocks noGrp="1"/>
          </p:cNvGraphicFramePr>
          <p:nvPr/>
        </p:nvGraphicFramePr>
        <p:xfrm>
          <a:off x="152400" y="4143375"/>
          <a:ext cx="3708400" cy="375285"/>
        </p:xfrm>
        <a:graphic>
          <a:graphicData uri="http://schemas.openxmlformats.org/drawingml/2006/table">
            <a:tbl>
              <a:tblPr/>
              <a:tblGrid>
                <a:gridCol w="749300"/>
                <a:gridCol w="431800"/>
                <a:gridCol w="444500"/>
                <a:gridCol w="393700"/>
                <a:gridCol w="431800"/>
                <a:gridCol w="402396"/>
                <a:gridCol w="448504"/>
                <a:gridCol w="406400"/>
              </a:tblGrid>
              <a:tr h="342106">
                <a:tc>
                  <a:txBody>
                    <a:bodyPr/>
                    <a:lstStyle/>
                    <a:p>
                      <a:pPr algn="ctr" rtl="0" fontAlgn="t"/>
                      <a:r>
                        <a:rPr lang="en-US" sz="1200" b="1" i="0" u="none" strike="noStrike" dirty="0" smtClean="0">
                          <a:solidFill>
                            <a:srgbClr val="000000"/>
                          </a:solidFill>
                          <a:latin typeface="Arial"/>
                        </a:rPr>
                        <a:t>% Change</a:t>
                      </a:r>
                      <a:endParaRPr lang="en-US" sz="1200" b="1" i="0" u="none" strike="noStrike" dirty="0">
                        <a:solidFill>
                          <a:srgbClr val="000000"/>
                        </a:solidFill>
                        <a:latin typeface="Arial"/>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t"/>
                      <a:r>
                        <a:rPr lang="en-US" sz="1200" b="1" i="0" u="none" strike="noStrike" dirty="0">
                          <a:solidFill>
                            <a:srgbClr val="000000"/>
                          </a:solidFill>
                          <a:latin typeface="Arial"/>
                        </a:rPr>
                        <a:t>-2%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t"/>
                      <a:r>
                        <a:rPr lang="en-US" sz="1200" b="1" i="0" u="none" strike="noStrike" dirty="0">
                          <a:solidFill>
                            <a:srgbClr val="000000"/>
                          </a:solidFill>
                          <a:latin typeface="Arial"/>
                        </a:rPr>
                        <a:t>-5%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t"/>
                      <a:r>
                        <a:rPr lang="en-US" sz="1200" b="1" i="0" u="none" strike="noStrike" dirty="0" smtClean="0">
                          <a:solidFill>
                            <a:srgbClr val="000000"/>
                          </a:solidFill>
                          <a:latin typeface="Arial"/>
                        </a:rPr>
                        <a:t>+6</a:t>
                      </a:r>
                      <a:r>
                        <a:rPr lang="en-US" sz="1200" b="1" i="0" u="none" strike="noStrike" dirty="0">
                          <a:solidFill>
                            <a:srgbClr val="000000"/>
                          </a:solidFill>
                          <a:latin typeface="Arial"/>
                        </a:rPr>
                        <a:t>%</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t"/>
                      <a:r>
                        <a:rPr lang="en-US" sz="1200" b="1" i="0" u="none" strike="noStrike" dirty="0">
                          <a:solidFill>
                            <a:srgbClr val="000000"/>
                          </a:solidFill>
                          <a:latin typeface="Arial"/>
                        </a:rPr>
                        <a:t>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t"/>
                      <a:r>
                        <a:rPr lang="en-US" sz="1200" b="1" i="0" u="none" strike="noStrike" dirty="0">
                          <a:solidFill>
                            <a:srgbClr val="000000"/>
                          </a:solidFill>
                          <a:latin typeface="Arial"/>
                        </a:rPr>
                        <a:t>-4%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t"/>
                      <a:r>
                        <a:rPr lang="en-US" sz="1200" b="1" i="0" u="none" strike="noStrike" dirty="0">
                          <a:solidFill>
                            <a:srgbClr val="000000"/>
                          </a:solidFill>
                          <a:latin typeface="Arial"/>
                        </a:rPr>
                        <a:t>-10%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rtl="0" fontAlgn="t"/>
                      <a:r>
                        <a:rPr lang="en-US" sz="1200" b="1" i="0" u="none" strike="noStrike" dirty="0" smtClean="0">
                          <a:solidFill>
                            <a:srgbClr val="000000"/>
                          </a:solidFill>
                          <a:latin typeface="Arial"/>
                        </a:rPr>
                        <a:t>+6</a:t>
                      </a:r>
                      <a:r>
                        <a:rPr lang="en-US" sz="1200" b="1" i="0" u="none" strike="noStrike" dirty="0">
                          <a:solidFill>
                            <a:srgbClr val="000000"/>
                          </a:solidFill>
                          <a:latin typeface="Arial"/>
                        </a:rPr>
                        <a:t>%</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sp>
        <p:nvSpPr>
          <p:cNvPr id="54296" name="TextBox 10"/>
          <p:cNvSpPr txBox="1">
            <a:spLocks noChangeArrowheads="1"/>
          </p:cNvSpPr>
          <p:nvPr/>
        </p:nvSpPr>
        <p:spPr bwMode="auto">
          <a:xfrm>
            <a:off x="228600" y="4876800"/>
            <a:ext cx="8077200" cy="1570038"/>
          </a:xfrm>
          <a:prstGeom prst="rect">
            <a:avLst/>
          </a:prstGeom>
          <a:solidFill>
            <a:schemeClr val="tx2"/>
          </a:solidFill>
          <a:ln w="9525">
            <a:noFill/>
            <a:miter lim="800000"/>
            <a:headEnd/>
            <a:tailEnd/>
          </a:ln>
        </p:spPr>
        <p:txBody>
          <a:bodyPr>
            <a:spAutoFit/>
          </a:bodyPr>
          <a:lstStyle/>
          <a:p>
            <a:pPr algn="ctr"/>
            <a:r>
              <a:rPr lang="en-US" sz="1600">
                <a:solidFill>
                  <a:schemeClr val="bg1"/>
                </a:solidFill>
                <a:latin typeface="Calibri" pitchFamily="34" charset="0"/>
              </a:rPr>
              <a:t>Total collisions per 100,000 population increased in 2012 , attributed to an increase in the number of collisions occurring in parking lots. The 2012 total remains below the pre-initiative average (2005 – 2009.)</a:t>
            </a:r>
          </a:p>
          <a:p>
            <a:pPr algn="ctr"/>
            <a:endParaRPr lang="en-US" sz="1600">
              <a:solidFill>
                <a:schemeClr val="bg1"/>
              </a:solidFill>
              <a:latin typeface="Calibri" pitchFamily="34" charset="0"/>
            </a:endParaRPr>
          </a:p>
          <a:p>
            <a:pPr algn="ctr"/>
            <a:r>
              <a:rPr lang="en-US" sz="1600">
                <a:solidFill>
                  <a:schemeClr val="bg1"/>
                </a:solidFill>
                <a:latin typeface="Calibri" pitchFamily="34" charset="0"/>
              </a:rPr>
              <a:t>The number of  severe collisions (level 4-5) have dropped by 21% from the pre-initiative average (2005-2009.)</a:t>
            </a:r>
          </a:p>
        </p:txBody>
      </p:sp>
      <p:graphicFrame>
        <p:nvGraphicFramePr>
          <p:cNvPr id="13" name="Table 12"/>
          <p:cNvGraphicFramePr>
            <a:graphicFrameLocks noGrp="1"/>
          </p:cNvGraphicFramePr>
          <p:nvPr/>
        </p:nvGraphicFramePr>
        <p:xfrm>
          <a:off x="4332288" y="4154488"/>
          <a:ext cx="3860799" cy="342106"/>
        </p:xfrm>
        <a:graphic>
          <a:graphicData uri="http://schemas.openxmlformats.org/drawingml/2006/table">
            <a:tbl>
              <a:tblPr/>
              <a:tblGrid>
                <a:gridCol w="780093"/>
                <a:gridCol w="449545"/>
                <a:gridCol w="462767"/>
                <a:gridCol w="409879"/>
                <a:gridCol w="449545"/>
                <a:gridCol w="418933"/>
                <a:gridCol w="466936"/>
                <a:gridCol w="423101"/>
              </a:tblGrid>
              <a:tr h="342106">
                <a:tc>
                  <a:txBody>
                    <a:bodyPr/>
                    <a:lstStyle/>
                    <a:p>
                      <a:pPr algn="ctr" rtl="0" fontAlgn="t"/>
                      <a:r>
                        <a:rPr lang="en-US" sz="1200" b="1" i="0" u="none" strike="noStrike" dirty="0" smtClean="0">
                          <a:solidFill>
                            <a:srgbClr val="000000"/>
                          </a:solidFill>
                          <a:latin typeface="Arial"/>
                        </a:rPr>
                        <a:t>% Change</a:t>
                      </a:r>
                      <a:endParaRPr lang="en-US" sz="1200" b="1" i="0" u="none" strike="noStrike" dirty="0">
                        <a:solidFill>
                          <a:srgbClr val="000000"/>
                        </a:solidFill>
                        <a:latin typeface="Arial"/>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n-US" sz="1200" b="1" i="0" u="none" strike="noStrike" dirty="0" smtClean="0">
                          <a:solidFill>
                            <a:srgbClr val="000000"/>
                          </a:solidFill>
                          <a:latin typeface="Arial"/>
                        </a:rPr>
                        <a:t>+9</a:t>
                      </a:r>
                      <a:r>
                        <a:rPr lang="en-US" sz="1200" b="1" i="0" u="none" strike="noStrike" dirty="0">
                          <a:solidFill>
                            <a:srgbClr val="000000"/>
                          </a:solidFill>
                          <a:latin typeface="Arial"/>
                        </a:rPr>
                        <a:t>%</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Arial"/>
                        </a:rPr>
                        <a:t>-16%</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a:rPr>
                        <a:t>-3%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n-US" sz="1200" b="1" i="0" u="none" strike="noStrike" dirty="0" smtClean="0">
                          <a:solidFill>
                            <a:srgbClr val="000000"/>
                          </a:solidFill>
                          <a:latin typeface="Arial"/>
                        </a:rPr>
                        <a:t>+14</a:t>
                      </a:r>
                      <a:r>
                        <a:rPr lang="en-US" sz="1200" b="1" i="0" u="none" strike="noStrike" dirty="0">
                          <a:solidFill>
                            <a:srgbClr val="000000"/>
                          </a:solidFill>
                          <a:latin typeface="Arial"/>
                        </a:rPr>
                        <a:t>%</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a:rPr>
                        <a:t>-14%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n-US" sz="1200" b="1" i="0" u="none" strike="noStrike">
                          <a:solidFill>
                            <a:srgbClr val="000000"/>
                          </a:solidFill>
                          <a:latin typeface="Arial"/>
                        </a:rPr>
                        <a:t>-8%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n-US" sz="1200" b="1" i="0" u="none" strike="noStrike" dirty="0">
                          <a:solidFill>
                            <a:srgbClr val="000000"/>
                          </a:solidFill>
                          <a:latin typeface="Arial"/>
                        </a:rPr>
                        <a:t>-18%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sp>
        <p:nvSpPr>
          <p:cNvPr id="54315" name="Slide Number Placeholder 3"/>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39C02E97-A540-4329-90AF-84C49AEDDE14}" type="slidenum">
              <a:rPr lang="en-US">
                <a:cs typeface="Arial" charset="0"/>
              </a:rPr>
              <a:pPr fontAlgn="base">
                <a:spcBef>
                  <a:spcPct val="0"/>
                </a:spcBef>
                <a:spcAft>
                  <a:spcPct val="0"/>
                </a:spcAft>
                <a:defRPr/>
              </a:pPr>
              <a:t>8</a:t>
            </a:fld>
            <a:endParaRPr lang="en-US">
              <a:cs typeface="Arial" charset="0"/>
            </a:endParaRPr>
          </a:p>
        </p:txBody>
      </p:sp>
      <p:sp>
        <p:nvSpPr>
          <p:cNvPr id="54316"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lvl="0" fontAlgn="base">
              <a:spcBef>
                <a:spcPct val="0"/>
              </a:spcBef>
              <a:spcAft>
                <a:spcPct val="0"/>
              </a:spcAft>
              <a:defRPr/>
            </a:pPr>
            <a:endParaRPr lang="en-US" dirty="0" err="1">
              <a:cs typeface="Arial" charset="0"/>
            </a:endParaRPr>
          </a:p>
          <a:p>
            <a:pPr lvl="0" fontAlgn="base">
              <a:spcBef>
                <a:spcPct val="0"/>
              </a:spcBef>
              <a:spcAft>
                <a:spcPct val="0"/>
              </a:spcAft>
              <a:defRPr/>
            </a:pPr>
            <a:r>
              <a:rPr lang="en-US" dirty="0" smtClean="0">
                <a:cs typeface="Arial" charset="0"/>
              </a:rPr>
              <a:t>Comprehensive </a:t>
            </a:r>
            <a:r>
              <a:rPr lang="en-US" dirty="0">
                <a:cs typeface="Arial" charset="0"/>
              </a:rPr>
              <a:t>Pedestrian Enforcement</a:t>
            </a:r>
          </a:p>
          <a:p>
            <a:pPr fontAlgn="base">
              <a:spcBef>
                <a:spcPct val="0"/>
              </a:spcBef>
              <a:spcAft>
                <a:spcPct val="0"/>
              </a:spcAft>
              <a:defRPr/>
            </a:pPr>
            <a:endParaRPr lang="en-US" dirty="0">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93B024-F309-41B9-8027-EA16428299F7}" type="slidenum">
              <a:rPr lang="en-US" smtClean="0">
                <a:solidFill>
                  <a:srgbClr val="808080"/>
                </a:solidFill>
              </a:rPr>
              <a:pPr>
                <a:defRPr/>
              </a:pPr>
              <a:t>9</a:t>
            </a:fld>
            <a:endParaRPr lang="en-US">
              <a:solidFill>
                <a:srgbClr val="808080"/>
              </a:solidFill>
            </a:endParaRPr>
          </a:p>
        </p:txBody>
      </p:sp>
      <p:sp>
        <p:nvSpPr>
          <p:cNvPr id="3" name="Footer Placeholder 2"/>
          <p:cNvSpPr>
            <a:spLocks noGrp="1"/>
          </p:cNvSpPr>
          <p:nvPr>
            <p:ph type="ftr" sz="quarter" idx="11"/>
          </p:nvPr>
        </p:nvSpPr>
        <p:spPr/>
        <p:txBody>
          <a:bodyPr/>
          <a:lstStyle/>
          <a:p>
            <a:pPr>
              <a:defRPr/>
            </a:pPr>
            <a:r>
              <a:rPr lang="en-US" smtClean="0">
                <a:solidFill>
                  <a:srgbClr val="808080"/>
                </a:solidFill>
              </a:rPr>
              <a:t>Pedestrian Safety Initiative</a:t>
            </a:r>
            <a:endParaRPr lang="en-US">
              <a:solidFill>
                <a:srgbClr val="808080"/>
              </a:solidFill>
            </a:endParaRPr>
          </a:p>
        </p:txBody>
      </p:sp>
      <p:sp>
        <p:nvSpPr>
          <p:cNvPr id="4" name="Date Placeholder 3"/>
          <p:cNvSpPr>
            <a:spLocks noGrp="1"/>
          </p:cNvSpPr>
          <p:nvPr>
            <p:ph type="dt" sz="half" idx="12"/>
          </p:nvPr>
        </p:nvSpPr>
        <p:spPr/>
        <p:txBody>
          <a:bodyPr/>
          <a:lstStyle/>
          <a:p>
            <a:pPr>
              <a:defRPr/>
            </a:pPr>
            <a:r>
              <a:rPr lang="en-US" smtClean="0">
                <a:solidFill>
                  <a:srgbClr val="808080"/>
                </a:solidFill>
              </a:rPr>
              <a:t>7/23/2014</a:t>
            </a:r>
            <a:endParaRPr lang="en-US">
              <a:solidFill>
                <a:srgbClr val="808080"/>
              </a:solidFill>
            </a:endParaRPr>
          </a:p>
        </p:txBody>
      </p:sp>
      <p:graphicFrame>
        <p:nvGraphicFramePr>
          <p:cNvPr id="5" name="Chart 4"/>
          <p:cNvGraphicFramePr/>
          <p:nvPr>
            <p:extLst>
              <p:ext uri="{D42A27DB-BD31-4B8C-83A1-F6EECF244321}">
                <p14:modId xmlns:p14="http://schemas.microsoft.com/office/powerpoint/2010/main" val="3014093114"/>
              </p:ext>
            </p:extLst>
          </p:nvPr>
        </p:nvGraphicFramePr>
        <p:xfrm>
          <a:off x="457200" y="901700"/>
          <a:ext cx="8382000" cy="2666999"/>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381000" y="304800"/>
            <a:ext cx="8229600" cy="609600"/>
          </a:xfrm>
          <a:prstGeom prst="rect">
            <a:avLst/>
          </a:prstGeom>
        </p:spPr>
        <p:txBody>
          <a:bodyPr anchor="t"/>
          <a:lstStyle>
            <a:lvl1pPr algn="l" rtl="0" eaLnBrk="0" fontAlgn="base" hangingPunct="0">
              <a:spcBef>
                <a:spcPct val="0"/>
              </a:spcBef>
              <a:spcAft>
                <a:spcPct val="0"/>
              </a:spcAft>
              <a:defRPr sz="2200">
                <a:solidFill>
                  <a:srgbClr val="1D4E83"/>
                </a:solidFill>
                <a:latin typeface="+mj-lt"/>
                <a:ea typeface="+mj-ea"/>
                <a:cs typeface="+mj-cs"/>
              </a:defRPr>
            </a:lvl1pPr>
            <a:lvl2pPr algn="l" rtl="0" eaLnBrk="0" fontAlgn="base" hangingPunct="0">
              <a:spcBef>
                <a:spcPct val="0"/>
              </a:spcBef>
              <a:spcAft>
                <a:spcPct val="0"/>
              </a:spcAft>
              <a:defRPr sz="2200">
                <a:solidFill>
                  <a:srgbClr val="1D4E83"/>
                </a:solidFill>
                <a:latin typeface="Arial Black" pitchFamily="34" charset="0"/>
              </a:defRPr>
            </a:lvl2pPr>
            <a:lvl3pPr algn="l" rtl="0" eaLnBrk="0" fontAlgn="base" hangingPunct="0">
              <a:spcBef>
                <a:spcPct val="0"/>
              </a:spcBef>
              <a:spcAft>
                <a:spcPct val="0"/>
              </a:spcAft>
              <a:defRPr sz="2200">
                <a:solidFill>
                  <a:srgbClr val="1D4E83"/>
                </a:solidFill>
                <a:latin typeface="Arial Black" pitchFamily="34" charset="0"/>
              </a:defRPr>
            </a:lvl3pPr>
            <a:lvl4pPr algn="l" rtl="0" eaLnBrk="0" fontAlgn="base" hangingPunct="0">
              <a:spcBef>
                <a:spcPct val="0"/>
              </a:spcBef>
              <a:spcAft>
                <a:spcPct val="0"/>
              </a:spcAft>
              <a:defRPr sz="2200">
                <a:solidFill>
                  <a:srgbClr val="1D4E83"/>
                </a:solidFill>
                <a:latin typeface="Arial Black" pitchFamily="34" charset="0"/>
              </a:defRPr>
            </a:lvl4pPr>
            <a:lvl5pPr algn="l" rtl="0" eaLnBrk="0" fontAlgn="base" hangingPunct="0">
              <a:spcBef>
                <a:spcPct val="0"/>
              </a:spcBef>
              <a:spcAft>
                <a:spcPct val="0"/>
              </a:spcAft>
              <a:defRPr sz="2200">
                <a:solidFill>
                  <a:srgbClr val="1D4E83"/>
                </a:solidFill>
                <a:latin typeface="Arial Black" pitchFamily="34" charset="0"/>
              </a:defRPr>
            </a:lvl5pPr>
            <a:lvl6pPr marL="457200" algn="l" rtl="0" eaLnBrk="0" fontAlgn="base" hangingPunct="0">
              <a:spcBef>
                <a:spcPct val="0"/>
              </a:spcBef>
              <a:spcAft>
                <a:spcPct val="0"/>
              </a:spcAft>
              <a:defRPr sz="2200">
                <a:solidFill>
                  <a:srgbClr val="1D4E83"/>
                </a:solidFill>
                <a:latin typeface="Arial Black" pitchFamily="34" charset="0"/>
              </a:defRPr>
            </a:lvl6pPr>
            <a:lvl7pPr marL="914400" algn="l" rtl="0" eaLnBrk="0" fontAlgn="base" hangingPunct="0">
              <a:spcBef>
                <a:spcPct val="0"/>
              </a:spcBef>
              <a:spcAft>
                <a:spcPct val="0"/>
              </a:spcAft>
              <a:defRPr sz="2200">
                <a:solidFill>
                  <a:srgbClr val="1D4E83"/>
                </a:solidFill>
                <a:latin typeface="Arial Black" pitchFamily="34" charset="0"/>
              </a:defRPr>
            </a:lvl7pPr>
            <a:lvl8pPr marL="1371600" algn="l" rtl="0" eaLnBrk="0" fontAlgn="base" hangingPunct="0">
              <a:spcBef>
                <a:spcPct val="0"/>
              </a:spcBef>
              <a:spcAft>
                <a:spcPct val="0"/>
              </a:spcAft>
              <a:defRPr sz="2200">
                <a:solidFill>
                  <a:srgbClr val="1D4E83"/>
                </a:solidFill>
                <a:latin typeface="Arial Black" pitchFamily="34" charset="0"/>
              </a:defRPr>
            </a:lvl8pPr>
            <a:lvl9pPr marL="1828800" algn="l" rtl="0" eaLnBrk="0" fontAlgn="base" hangingPunct="0">
              <a:spcBef>
                <a:spcPct val="0"/>
              </a:spcBef>
              <a:spcAft>
                <a:spcPct val="0"/>
              </a:spcAft>
              <a:defRPr sz="2200">
                <a:solidFill>
                  <a:srgbClr val="1D4E83"/>
                </a:solidFill>
                <a:latin typeface="Arial Black" pitchFamily="34" charset="0"/>
              </a:defRPr>
            </a:lvl9pPr>
          </a:lstStyle>
          <a:p>
            <a:r>
              <a:rPr lang="en-US" sz="2400" kern="0" dirty="0" smtClean="0"/>
              <a:t>Collisions by Roadway Type</a:t>
            </a:r>
          </a:p>
        </p:txBody>
      </p:sp>
      <p:sp>
        <p:nvSpPr>
          <p:cNvPr id="7" name="TextBox 6"/>
          <p:cNvSpPr txBox="1"/>
          <p:nvPr/>
        </p:nvSpPr>
        <p:spPr>
          <a:xfrm>
            <a:off x="381000" y="4957227"/>
            <a:ext cx="8382000" cy="1138773"/>
          </a:xfrm>
          <a:prstGeom prst="rect">
            <a:avLst/>
          </a:prstGeom>
          <a:solidFill>
            <a:schemeClr val="tx2"/>
          </a:solidFill>
        </p:spPr>
        <p:txBody>
          <a:bodyPr wrap="square" rtlCol="0">
            <a:spAutoFit/>
          </a:bodyPr>
          <a:lstStyle/>
          <a:p>
            <a:pPr algn="ctr"/>
            <a:r>
              <a:rPr lang="en-US" sz="1700" dirty="0" smtClean="0">
                <a:solidFill>
                  <a:srgbClr val="FFFFFF"/>
                </a:solidFill>
              </a:rPr>
              <a:t>In 2013, a plurality of collisions occurred on state maintained roadways which also represented the greatest increase in pedestrian collisions.  Parking lot collisions rose sharply from 2010 to 2012 before dropping slightly in 2013.  This may be an indication that the recently implemented parking lot initiative is working.  </a:t>
            </a:r>
            <a:endParaRPr lang="en-US" sz="1700" dirty="0">
              <a:solidFill>
                <a:srgbClr val="FFFFFF"/>
              </a:solidFill>
            </a:endParaRPr>
          </a:p>
        </p:txBody>
      </p:sp>
      <p:sp>
        <p:nvSpPr>
          <p:cNvPr id="8" name="TextBox 7"/>
          <p:cNvSpPr txBox="1"/>
          <p:nvPr/>
        </p:nvSpPr>
        <p:spPr>
          <a:xfrm>
            <a:off x="990600" y="6230779"/>
            <a:ext cx="3086100" cy="246221"/>
          </a:xfrm>
          <a:prstGeom prst="rect">
            <a:avLst/>
          </a:prstGeom>
          <a:noFill/>
        </p:spPr>
        <p:txBody>
          <a:bodyPr wrap="square" rtlCol="0">
            <a:spAutoFit/>
          </a:bodyPr>
          <a:lstStyle/>
          <a:p>
            <a:r>
              <a:rPr lang="en-US" sz="1000" b="1" dirty="0" smtClean="0">
                <a:solidFill>
                  <a:srgbClr val="000000"/>
                </a:solidFill>
              </a:rPr>
              <a:t>Source: MCPD</a:t>
            </a:r>
            <a:endParaRPr lang="en-US" sz="1000" b="1" dirty="0">
              <a:solidFill>
                <a:srgbClr val="00000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90882554"/>
              </p:ext>
            </p:extLst>
          </p:nvPr>
        </p:nvGraphicFramePr>
        <p:xfrm>
          <a:off x="1447800" y="3733800"/>
          <a:ext cx="6096000" cy="109728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123190">
                <a:tc gridSpan="5">
                  <a:txBody>
                    <a:bodyPr/>
                    <a:lstStyle/>
                    <a:p>
                      <a:pPr algn="ctr"/>
                      <a:r>
                        <a:rPr lang="en-US" sz="1200" dirty="0" smtClean="0"/>
                        <a:t>Highway</a:t>
                      </a:r>
                      <a:r>
                        <a:rPr lang="en-US" sz="1200" baseline="0" dirty="0" smtClean="0"/>
                        <a:t> Lane Miles</a:t>
                      </a:r>
                      <a:endParaRPr lang="en-US" sz="1200" dirty="0"/>
                    </a:p>
                  </a:txBody>
                  <a:tcPr anchor="ct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r>
              <a:tr h="123190">
                <a:tc>
                  <a:txBody>
                    <a:bodyPr/>
                    <a:lstStyle/>
                    <a:p>
                      <a:pPr algn="ctr"/>
                      <a:r>
                        <a:rPr lang="en-US" sz="1200" dirty="0" smtClean="0"/>
                        <a:t>State</a:t>
                      </a:r>
                      <a:endParaRPr lang="en-US" sz="1200" dirty="0"/>
                    </a:p>
                  </a:txBody>
                  <a:tcPr/>
                </a:tc>
                <a:tc>
                  <a:txBody>
                    <a:bodyPr/>
                    <a:lstStyle/>
                    <a:p>
                      <a:pPr algn="ctr"/>
                      <a:r>
                        <a:rPr lang="en-US" sz="1200" dirty="0" smtClean="0"/>
                        <a:t>County</a:t>
                      </a:r>
                      <a:endParaRPr lang="en-US" sz="1200" dirty="0"/>
                    </a:p>
                  </a:txBody>
                  <a:tcPr/>
                </a:tc>
                <a:tc>
                  <a:txBody>
                    <a:bodyPr/>
                    <a:lstStyle/>
                    <a:p>
                      <a:pPr algn="ctr"/>
                      <a:r>
                        <a:rPr lang="en-US" sz="1200" dirty="0" smtClean="0"/>
                        <a:t>Toll</a:t>
                      </a:r>
                      <a:endParaRPr lang="en-US" sz="1200" dirty="0"/>
                    </a:p>
                  </a:txBody>
                  <a:tcPr/>
                </a:tc>
                <a:tc>
                  <a:txBody>
                    <a:bodyPr/>
                    <a:lstStyle/>
                    <a:p>
                      <a:pPr algn="ctr"/>
                      <a:r>
                        <a:rPr lang="en-US" sz="1200" dirty="0" smtClean="0"/>
                        <a:t>Municipal</a:t>
                      </a:r>
                      <a:endParaRPr lang="en-US" sz="1200" dirty="0"/>
                    </a:p>
                  </a:txBody>
                  <a:tcPr/>
                </a:tc>
                <a:tc>
                  <a:txBody>
                    <a:bodyPr/>
                    <a:lstStyle/>
                    <a:p>
                      <a:pPr algn="ctr"/>
                      <a:r>
                        <a:rPr lang="en-US" sz="1200" dirty="0" smtClean="0"/>
                        <a:t>Total</a:t>
                      </a:r>
                      <a:endParaRPr lang="en-US" sz="1200" dirty="0"/>
                    </a:p>
                  </a:txBody>
                  <a:tcPr/>
                </a:tc>
              </a:tr>
              <a:tr h="123190">
                <a:tc>
                  <a:txBody>
                    <a:bodyPr/>
                    <a:lstStyle/>
                    <a:p>
                      <a:pPr algn="ctr"/>
                      <a:r>
                        <a:rPr lang="en-US" sz="1200" dirty="0" smtClean="0"/>
                        <a:t>1,395.14</a:t>
                      </a:r>
                      <a:endParaRPr lang="en-US" sz="1200" dirty="0"/>
                    </a:p>
                  </a:txBody>
                  <a:tcPr/>
                </a:tc>
                <a:tc>
                  <a:txBody>
                    <a:bodyPr/>
                    <a:lstStyle/>
                    <a:p>
                      <a:pPr algn="ctr"/>
                      <a:r>
                        <a:rPr lang="en-US" sz="1200" dirty="0" smtClean="0"/>
                        <a:t>4,846.58</a:t>
                      </a:r>
                      <a:endParaRPr lang="en-US" sz="1200" dirty="0"/>
                    </a:p>
                  </a:txBody>
                  <a:tcPr/>
                </a:tc>
                <a:tc>
                  <a:txBody>
                    <a:bodyPr/>
                    <a:lstStyle/>
                    <a:p>
                      <a:pPr algn="ctr"/>
                      <a:r>
                        <a:rPr lang="en-US" sz="1200" dirty="0" smtClean="0"/>
                        <a:t>88.01</a:t>
                      </a:r>
                      <a:endParaRPr lang="en-US" sz="1200" dirty="0"/>
                    </a:p>
                  </a:txBody>
                  <a:tcPr/>
                </a:tc>
                <a:tc>
                  <a:txBody>
                    <a:bodyPr/>
                    <a:lstStyle/>
                    <a:p>
                      <a:pPr algn="ctr"/>
                      <a:r>
                        <a:rPr lang="en-US" sz="1200" dirty="0" smtClean="0"/>
                        <a:t>761.36</a:t>
                      </a:r>
                      <a:endParaRPr lang="en-US" sz="1200" dirty="0"/>
                    </a:p>
                  </a:txBody>
                  <a:tcPr/>
                </a:tc>
                <a:tc>
                  <a:txBody>
                    <a:bodyPr/>
                    <a:lstStyle/>
                    <a:p>
                      <a:pPr algn="ctr"/>
                      <a:r>
                        <a:rPr lang="en-US" sz="1200" dirty="0" smtClean="0"/>
                        <a:t>7,091.09</a:t>
                      </a:r>
                      <a:endParaRPr lang="en-US" sz="1200" dirty="0"/>
                    </a:p>
                  </a:txBody>
                  <a:tcPr/>
                </a:tc>
              </a:tr>
              <a:tr h="123190">
                <a:tc>
                  <a:txBody>
                    <a:bodyPr/>
                    <a:lstStyle/>
                    <a:p>
                      <a:pPr algn="ctr"/>
                      <a:r>
                        <a:rPr lang="en-US" sz="1200" dirty="0" smtClean="0"/>
                        <a:t>20%</a:t>
                      </a:r>
                      <a:endParaRPr lang="en-US" sz="1200" dirty="0"/>
                    </a:p>
                  </a:txBody>
                  <a:tcPr/>
                </a:tc>
                <a:tc>
                  <a:txBody>
                    <a:bodyPr/>
                    <a:lstStyle/>
                    <a:p>
                      <a:pPr algn="ctr"/>
                      <a:r>
                        <a:rPr lang="en-US" sz="1200" dirty="0" smtClean="0"/>
                        <a:t>68%</a:t>
                      </a:r>
                      <a:endParaRPr lang="en-US" sz="1200" dirty="0"/>
                    </a:p>
                  </a:txBody>
                  <a:tcPr/>
                </a:tc>
                <a:tc>
                  <a:txBody>
                    <a:bodyPr/>
                    <a:lstStyle/>
                    <a:p>
                      <a:pPr algn="ctr"/>
                      <a:r>
                        <a:rPr lang="en-US" sz="1200" dirty="0" smtClean="0"/>
                        <a:t>1%</a:t>
                      </a:r>
                      <a:endParaRPr lang="en-US" sz="1200" dirty="0"/>
                    </a:p>
                  </a:txBody>
                  <a:tcPr/>
                </a:tc>
                <a:tc>
                  <a:txBody>
                    <a:bodyPr/>
                    <a:lstStyle/>
                    <a:p>
                      <a:pPr algn="ctr"/>
                      <a:r>
                        <a:rPr lang="en-US" sz="1200" dirty="0" smtClean="0"/>
                        <a:t>11%</a:t>
                      </a:r>
                      <a:endParaRPr lang="en-US" sz="1200" dirty="0"/>
                    </a:p>
                  </a:txBody>
                  <a:tcPr/>
                </a:tc>
                <a:tc>
                  <a:txBody>
                    <a:bodyPr/>
                    <a:lstStyle/>
                    <a:p>
                      <a:pPr algn="ctr"/>
                      <a:r>
                        <a:rPr lang="en-US" sz="1200" dirty="0" smtClean="0"/>
                        <a:t>100%</a:t>
                      </a:r>
                      <a:endParaRPr lang="en-US" sz="1200" dirty="0"/>
                    </a:p>
                  </a:txBody>
                  <a:tcPr/>
                </a:tc>
              </a:tr>
            </a:tbl>
          </a:graphicData>
        </a:graphic>
      </p:graphicFrame>
    </p:spTree>
    <p:extLst>
      <p:ext uri="{BB962C8B-B14F-4D97-AF65-F5344CB8AC3E}">
        <p14:creationId xmlns:p14="http://schemas.microsoft.com/office/powerpoint/2010/main" val="382139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1_CountyStatTemplate">
  <a:themeElements>
    <a:clrScheme name="CountyStatTemplate 13">
      <a:dk1>
        <a:srgbClr val="000000"/>
      </a:dk1>
      <a:lt1>
        <a:srgbClr val="FFFFFF"/>
      </a:lt1>
      <a:dk2>
        <a:srgbClr val="1D4E83"/>
      </a:dk2>
      <a:lt2>
        <a:srgbClr val="808080"/>
      </a:lt2>
      <a:accent1>
        <a:srgbClr val="1D4E83"/>
      </a:accent1>
      <a:accent2>
        <a:srgbClr val="FFCC00"/>
      </a:accent2>
      <a:accent3>
        <a:srgbClr val="FFFFFF"/>
      </a:accent3>
      <a:accent4>
        <a:srgbClr val="000000"/>
      </a:accent4>
      <a:accent5>
        <a:srgbClr val="ABB2C1"/>
      </a:accent5>
      <a:accent6>
        <a:srgbClr val="E7B900"/>
      </a:accent6>
      <a:hlink>
        <a:srgbClr val="A00000"/>
      </a:hlink>
      <a:folHlink>
        <a:srgbClr val="808080"/>
      </a:folHlink>
    </a:clrScheme>
    <a:fontScheme name="CountyStat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untySta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untySta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untySta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untySta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untySta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untySta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untySta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untySta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untySta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untySta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untySta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untySta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untyStatTemplate 13">
        <a:dk1>
          <a:srgbClr val="000000"/>
        </a:dk1>
        <a:lt1>
          <a:srgbClr val="FFFFFF"/>
        </a:lt1>
        <a:dk2>
          <a:srgbClr val="1D4E83"/>
        </a:dk2>
        <a:lt2>
          <a:srgbClr val="808080"/>
        </a:lt2>
        <a:accent1>
          <a:srgbClr val="1D4E83"/>
        </a:accent1>
        <a:accent2>
          <a:srgbClr val="FFCC00"/>
        </a:accent2>
        <a:accent3>
          <a:srgbClr val="FFFFFF"/>
        </a:accent3>
        <a:accent4>
          <a:srgbClr val="000000"/>
        </a:accent4>
        <a:accent5>
          <a:srgbClr val="ABB2C1"/>
        </a:accent5>
        <a:accent6>
          <a:srgbClr val="E7B900"/>
        </a:accent6>
        <a:hlink>
          <a:srgbClr val="A000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untyStatTemplate">
  <a:themeElements>
    <a:clrScheme name="CountyStatTemplate 13">
      <a:dk1>
        <a:srgbClr val="000000"/>
      </a:dk1>
      <a:lt1>
        <a:srgbClr val="FFFFFF"/>
      </a:lt1>
      <a:dk2>
        <a:srgbClr val="1D4E83"/>
      </a:dk2>
      <a:lt2>
        <a:srgbClr val="808080"/>
      </a:lt2>
      <a:accent1>
        <a:srgbClr val="1D4E83"/>
      </a:accent1>
      <a:accent2>
        <a:srgbClr val="FFCC00"/>
      </a:accent2>
      <a:accent3>
        <a:srgbClr val="FFFFFF"/>
      </a:accent3>
      <a:accent4>
        <a:srgbClr val="000000"/>
      </a:accent4>
      <a:accent5>
        <a:srgbClr val="ABB2C1"/>
      </a:accent5>
      <a:accent6>
        <a:srgbClr val="E7B900"/>
      </a:accent6>
      <a:hlink>
        <a:srgbClr val="A00000"/>
      </a:hlink>
      <a:folHlink>
        <a:srgbClr val="808080"/>
      </a:folHlink>
    </a:clrScheme>
    <a:fontScheme name="CountyStat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untySta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untySta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untySta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untySta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untySta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untySta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untySta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untySta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untySta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untySta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untySta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untySta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untyStatTemplate 13">
        <a:dk1>
          <a:srgbClr val="000000"/>
        </a:dk1>
        <a:lt1>
          <a:srgbClr val="FFFFFF"/>
        </a:lt1>
        <a:dk2>
          <a:srgbClr val="1D4E83"/>
        </a:dk2>
        <a:lt2>
          <a:srgbClr val="808080"/>
        </a:lt2>
        <a:accent1>
          <a:srgbClr val="1D4E83"/>
        </a:accent1>
        <a:accent2>
          <a:srgbClr val="FFCC00"/>
        </a:accent2>
        <a:accent3>
          <a:srgbClr val="FFFFFF"/>
        </a:accent3>
        <a:accent4>
          <a:srgbClr val="000000"/>
        </a:accent4>
        <a:accent5>
          <a:srgbClr val="ABB2C1"/>
        </a:accent5>
        <a:accent6>
          <a:srgbClr val="E7B900"/>
        </a:accent6>
        <a:hlink>
          <a:srgbClr val="A000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ountyStatTemplate">
  <a:themeElements>
    <a:clrScheme name="CountyStatTemplate 13">
      <a:dk1>
        <a:srgbClr val="000000"/>
      </a:dk1>
      <a:lt1>
        <a:srgbClr val="FFFFFF"/>
      </a:lt1>
      <a:dk2>
        <a:srgbClr val="1D4E83"/>
      </a:dk2>
      <a:lt2>
        <a:srgbClr val="808080"/>
      </a:lt2>
      <a:accent1>
        <a:srgbClr val="1D4E83"/>
      </a:accent1>
      <a:accent2>
        <a:srgbClr val="FFCC00"/>
      </a:accent2>
      <a:accent3>
        <a:srgbClr val="FFFFFF"/>
      </a:accent3>
      <a:accent4>
        <a:srgbClr val="000000"/>
      </a:accent4>
      <a:accent5>
        <a:srgbClr val="ABB2C1"/>
      </a:accent5>
      <a:accent6>
        <a:srgbClr val="E7B900"/>
      </a:accent6>
      <a:hlink>
        <a:srgbClr val="A00000"/>
      </a:hlink>
      <a:folHlink>
        <a:srgbClr val="808080"/>
      </a:folHlink>
    </a:clrScheme>
    <a:fontScheme name="CountyStat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untySta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untySta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untySta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untySta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untySta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untySta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untySta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untySta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untySta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untySta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untySta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untySta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untyStatTemplate 13">
        <a:dk1>
          <a:srgbClr val="000000"/>
        </a:dk1>
        <a:lt1>
          <a:srgbClr val="FFFFFF"/>
        </a:lt1>
        <a:dk2>
          <a:srgbClr val="1D4E83"/>
        </a:dk2>
        <a:lt2>
          <a:srgbClr val="808080"/>
        </a:lt2>
        <a:accent1>
          <a:srgbClr val="1D4E83"/>
        </a:accent1>
        <a:accent2>
          <a:srgbClr val="FFCC00"/>
        </a:accent2>
        <a:accent3>
          <a:srgbClr val="FFFFFF"/>
        </a:accent3>
        <a:accent4>
          <a:srgbClr val="000000"/>
        </a:accent4>
        <a:accent5>
          <a:srgbClr val="ABB2C1"/>
        </a:accent5>
        <a:accent6>
          <a:srgbClr val="E7B900"/>
        </a:accent6>
        <a:hlink>
          <a:srgbClr val="A000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ountyStatTemplate">
  <a:themeElements>
    <a:clrScheme name="CountyStatTemplate 13">
      <a:dk1>
        <a:srgbClr val="000000"/>
      </a:dk1>
      <a:lt1>
        <a:srgbClr val="FFFFFF"/>
      </a:lt1>
      <a:dk2>
        <a:srgbClr val="1D4E83"/>
      </a:dk2>
      <a:lt2>
        <a:srgbClr val="808080"/>
      </a:lt2>
      <a:accent1>
        <a:srgbClr val="1D4E83"/>
      </a:accent1>
      <a:accent2>
        <a:srgbClr val="FFCC00"/>
      </a:accent2>
      <a:accent3>
        <a:srgbClr val="FFFFFF"/>
      </a:accent3>
      <a:accent4>
        <a:srgbClr val="000000"/>
      </a:accent4>
      <a:accent5>
        <a:srgbClr val="ABB2C1"/>
      </a:accent5>
      <a:accent6>
        <a:srgbClr val="E7B900"/>
      </a:accent6>
      <a:hlink>
        <a:srgbClr val="A00000"/>
      </a:hlink>
      <a:folHlink>
        <a:srgbClr val="808080"/>
      </a:folHlink>
    </a:clrScheme>
    <a:fontScheme name="CountyStat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untySta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untySta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untySta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untySta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untySta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untySta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untySta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untySta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untySta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untySta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untySta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untySta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untyStatTemplate 13">
        <a:dk1>
          <a:srgbClr val="000000"/>
        </a:dk1>
        <a:lt1>
          <a:srgbClr val="FFFFFF"/>
        </a:lt1>
        <a:dk2>
          <a:srgbClr val="1D4E83"/>
        </a:dk2>
        <a:lt2>
          <a:srgbClr val="808080"/>
        </a:lt2>
        <a:accent1>
          <a:srgbClr val="1D4E83"/>
        </a:accent1>
        <a:accent2>
          <a:srgbClr val="FFCC00"/>
        </a:accent2>
        <a:accent3>
          <a:srgbClr val="FFFFFF"/>
        </a:accent3>
        <a:accent4>
          <a:srgbClr val="000000"/>
        </a:accent4>
        <a:accent5>
          <a:srgbClr val="ABB2C1"/>
        </a:accent5>
        <a:accent6>
          <a:srgbClr val="E7B900"/>
        </a:accent6>
        <a:hlink>
          <a:srgbClr val="A000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ountyStatTemplate">
  <a:themeElements>
    <a:clrScheme name="CountyStatTemplate 13">
      <a:dk1>
        <a:srgbClr val="000000"/>
      </a:dk1>
      <a:lt1>
        <a:srgbClr val="FFFFFF"/>
      </a:lt1>
      <a:dk2>
        <a:srgbClr val="1D4E83"/>
      </a:dk2>
      <a:lt2>
        <a:srgbClr val="808080"/>
      </a:lt2>
      <a:accent1>
        <a:srgbClr val="1D4E83"/>
      </a:accent1>
      <a:accent2>
        <a:srgbClr val="FFCC00"/>
      </a:accent2>
      <a:accent3>
        <a:srgbClr val="FFFFFF"/>
      </a:accent3>
      <a:accent4>
        <a:srgbClr val="000000"/>
      </a:accent4>
      <a:accent5>
        <a:srgbClr val="ABB2C1"/>
      </a:accent5>
      <a:accent6>
        <a:srgbClr val="E7B900"/>
      </a:accent6>
      <a:hlink>
        <a:srgbClr val="A00000"/>
      </a:hlink>
      <a:folHlink>
        <a:srgbClr val="808080"/>
      </a:folHlink>
    </a:clrScheme>
    <a:fontScheme name="CountyStat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untySta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untySta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untySta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untySta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untySta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untySta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untySta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untySta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untySta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untySta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untySta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untySta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untyStatTemplate 13">
        <a:dk1>
          <a:srgbClr val="000000"/>
        </a:dk1>
        <a:lt1>
          <a:srgbClr val="FFFFFF"/>
        </a:lt1>
        <a:dk2>
          <a:srgbClr val="1D4E83"/>
        </a:dk2>
        <a:lt2>
          <a:srgbClr val="808080"/>
        </a:lt2>
        <a:accent1>
          <a:srgbClr val="1D4E83"/>
        </a:accent1>
        <a:accent2>
          <a:srgbClr val="FFCC00"/>
        </a:accent2>
        <a:accent3>
          <a:srgbClr val="FFFFFF"/>
        </a:accent3>
        <a:accent4>
          <a:srgbClr val="000000"/>
        </a:accent4>
        <a:accent5>
          <a:srgbClr val="ABB2C1"/>
        </a:accent5>
        <a:accent6>
          <a:srgbClr val="E7B900"/>
        </a:accent6>
        <a:hlink>
          <a:srgbClr val="A000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607</TotalTime>
  <Words>1368</Words>
  <Application>Microsoft Office PowerPoint</Application>
  <PresentationFormat>On-screen Show (4:3)</PresentationFormat>
  <Paragraphs>527</Paragraphs>
  <Slides>29</Slides>
  <Notes>8</Notes>
  <HiddenSlides>0</HiddenSlides>
  <MMClips>1</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29</vt:i4>
      </vt:variant>
    </vt:vector>
  </HeadingPairs>
  <TitlesOfParts>
    <vt:vector size="36" baseType="lpstr">
      <vt:lpstr>Adjacency</vt:lpstr>
      <vt:lpstr>1_CountyStatTemplate</vt:lpstr>
      <vt:lpstr>CountyStatTemplate</vt:lpstr>
      <vt:lpstr>2_CountyStatTemplate</vt:lpstr>
      <vt:lpstr>3_CountyStatTemplate</vt:lpstr>
      <vt:lpstr>4_CountyStatTemplate</vt:lpstr>
      <vt:lpstr>Microsoft Excel 97-2003 Worksheet</vt:lpstr>
      <vt:lpstr>Comprehensive Pedestrian Enforcement</vt:lpstr>
      <vt:lpstr>Pedestrian Safety Initiative – Results</vt:lpstr>
      <vt:lpstr>Comprehensive Pedestrian Enforcement</vt:lpstr>
      <vt:lpstr>  Three Pronged Approach  Close Coordination of Engineering, Education, and Enforcement</vt:lpstr>
      <vt:lpstr>Do You Have a Problem?</vt:lpstr>
      <vt:lpstr>Comprehensive Pedestrian Enforcement</vt:lpstr>
      <vt:lpstr>Montgomery County Pedestrian Collisions and Fatalities</vt:lpstr>
      <vt:lpstr>Pedestrian Collision Annual Trends</vt:lpstr>
      <vt:lpstr>PowerPoint Presentation</vt:lpstr>
      <vt:lpstr>Pedestrian Collisions: Evening Commute</vt:lpstr>
      <vt:lpstr>Pedestrian Collision Variables: Fault</vt:lpstr>
      <vt:lpstr>Pedestrian Collision Variables: Fault</vt:lpstr>
      <vt:lpstr>High Incidence Areas (HIAs)/ High Crash Locations (HCLs) (hot spots)</vt:lpstr>
      <vt:lpstr>High Incidence Areas: Four Corners</vt:lpstr>
      <vt:lpstr>Engineering Concerns</vt:lpstr>
      <vt:lpstr>Engineering</vt:lpstr>
      <vt:lpstr>Engineering</vt:lpstr>
      <vt:lpstr>Education Programs</vt:lpstr>
      <vt:lpstr>Community Education</vt:lpstr>
      <vt:lpstr>Officer Education</vt:lpstr>
      <vt:lpstr>Enforcement Operations</vt:lpstr>
      <vt:lpstr>Enforcement </vt:lpstr>
      <vt:lpstr>PowerPoint Presentation</vt:lpstr>
      <vt:lpstr>Enforcement (Continued)</vt:lpstr>
      <vt:lpstr>Crosswalk Sting</vt:lpstr>
      <vt:lpstr>Crosswalk “Stings”</vt:lpstr>
      <vt:lpstr>PowerPoint Presentation</vt:lpstr>
      <vt:lpstr>Summary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Pedestrian Enforment</dc:title>
  <dc:creator>dell</dc:creator>
  <cp:lastModifiedBy>mfarrell</cp:lastModifiedBy>
  <cp:revision>69</cp:revision>
  <cp:lastPrinted>2014-08-27T22:14:27Z</cp:lastPrinted>
  <dcterms:created xsi:type="dcterms:W3CDTF">2014-03-28T20:38:55Z</dcterms:created>
  <dcterms:modified xsi:type="dcterms:W3CDTF">2014-08-28T21:31:30Z</dcterms:modified>
</cp:coreProperties>
</file>